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8" r:id="rId9"/>
    <p:sldId id="275" r:id="rId10"/>
    <p:sldId id="271" r:id="rId11"/>
    <p:sldId id="263" r:id="rId12"/>
    <p:sldId id="270" r:id="rId13"/>
    <p:sldId id="274" r:id="rId14"/>
    <p:sldId id="277" r:id="rId15"/>
    <p:sldId id="287" r:id="rId16"/>
    <p:sldId id="278" r:id="rId17"/>
    <p:sldId id="279" r:id="rId18"/>
    <p:sldId id="280" r:id="rId19"/>
    <p:sldId id="281" r:id="rId20"/>
    <p:sldId id="282" r:id="rId21"/>
    <p:sldId id="283" r:id="rId22"/>
    <p:sldId id="285" r:id="rId23"/>
    <p:sldId id="286" r:id="rId24"/>
    <p:sldId id="272" r:id="rId25"/>
    <p:sldId id="273" r:id="rId26"/>
    <p:sldId id="264" r:id="rId27"/>
    <p:sldId id="266" r:id="rId28"/>
    <p:sldId id="265" r:id="rId29"/>
    <p:sldId id="267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087CBF4E-6615-CA4A-869F-C187F2BFC852}">
          <p14:sldIdLst>
            <p14:sldId id="256"/>
            <p14:sldId id="257"/>
            <p14:sldId id="260"/>
            <p14:sldId id="259"/>
            <p14:sldId id="258"/>
            <p14:sldId id="261"/>
            <p14:sldId id="262"/>
            <p14:sldId id="268"/>
            <p14:sldId id="275"/>
            <p14:sldId id="271"/>
            <p14:sldId id="263"/>
            <p14:sldId id="270"/>
            <p14:sldId id="274"/>
            <p14:sldId id="277"/>
            <p14:sldId id="28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72"/>
            <p14:sldId id="273"/>
            <p14:sldId id="264"/>
            <p14:sldId id="266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Style à thème 2 - Accentuation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3"/>
    <p:restoredTop sz="80086"/>
  </p:normalViewPr>
  <p:slideViewPr>
    <p:cSldViewPr snapToGrid="0" snapToObjects="1">
      <p:cViewPr varScale="1">
        <p:scale>
          <a:sx n="78" d="100"/>
          <a:sy n="78" d="100"/>
        </p:scale>
        <p:origin x="11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3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AD13C-A1C1-9746-9061-4EFD5A897073}" type="datetimeFigureOut">
              <a:rPr lang="fr-FR" smtClean="0"/>
              <a:t>28/06/2020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CEA0A-1F10-E149-8081-481012258861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155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b="0" dirty="0">
              <a:latin typeface="+mn-lt"/>
              <a:cs typeface="Al Bayan Plain" pitchFamily="2" charset="-78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91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184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9109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3845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6477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684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4246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9680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658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946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4239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07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3326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379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313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4773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9346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618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741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43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i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02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623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321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595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CEA0A-1F10-E149-8081-481012258861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859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5C3497-FBC8-8E40-B0E7-60F3EF69D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ACE34F-B5A1-8044-933B-D9D05F7A4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14E773-0B81-E340-B1F1-3392A654E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5612D-A49B-944A-A435-B02201FAFB9C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E956F1-23A9-3A47-B3F2-EC49CB95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929B9B-27ED-6340-9EB1-C66574DD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428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5A79A3-EDB5-5940-AEB0-1F57C4EE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A8A5209-59E7-4A4B-96D1-9E0FB34CA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1D9C3B-9394-A546-A96B-88197995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06BB-A67E-6C4E-A2F6-4FE80F388A3B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5C439A-B6E2-C542-9843-484BE30E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3AC5DE-8BC4-7C43-BE27-4D39D258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5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DA534D-8835-084A-8E68-C6EE31EB2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3524AF-2BB0-9E4E-AF34-F945F020F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35B2EB-A8B0-6545-A613-385C2353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39D7-8754-FB4D-88BA-EEEF34A0DE6D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2E3D83-3F5E-9F42-BBA5-BF3D47F5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B36513-5730-9F4E-AB21-2DFF95960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820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8EB5B-781B-6945-BE85-8405D1176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560A96-4ABD-0443-BD4B-888D6E25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F059D5-A20A-B844-8C0F-569597E3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2582-F7C8-F040-B1D6-87DDAF24E09C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BFFAD7-AB11-3F47-A3FF-D686AD238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6E8354-772A-8D45-B5BB-1CD30567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3042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2E174-A898-B84B-B374-223E95E5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5BD4E3-E741-8746-8B22-B18BE5656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433573-69F7-0B47-8AFD-B25C3150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49C0A-468F-984B-BD4B-25F82C2902E0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526DB2-1AF4-6A46-9611-1C5D8C92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CD1B39-4B0A-B144-9B7F-A47A20992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6059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4521B-86EB-C44D-B4EF-1B561790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614AAF-8519-424F-9CBC-08F44F689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D2B6C60-292A-DC48-9EA4-E4E47EA1A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36FD83-C9ED-7645-B33B-1DDFF48B3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30BC-D19A-1D4C-BBA5-D4DAE3BA9571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558B08-64B4-E44E-AFA4-3396EB48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82AC17-68DC-4A49-B3E2-FA9B1F3FD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3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34B5AF-F120-5B4F-BE76-3394E471E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CC09676-0D43-CE47-BA4A-53B9D682E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9763EB-3847-604B-AEB3-F507B1861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D4B421F-4229-5244-B9A0-904C00594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F169C6F-0B0A-4D49-B7E3-B7E9F8D26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39EAF53-FD1E-664B-BDBD-E6D95E42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06345-1D3A-BF46-8C15-3CAF9B956D67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5CBC6C4-3387-3640-9BEE-2C3A24AE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1F9DC7A-CE11-2B47-8C22-A26AFAF1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3410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390AC-FAAF-5440-9D84-2639EAE4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FFB569-7C2A-6C4E-84AC-E56445873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ED158-EBD8-BA4E-B701-4D81DEB24216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09240B-5292-D445-84AC-C4E57E40B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AF50E7-AD5D-6249-A491-939F48B8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5069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CCA1197-6FD8-1446-A060-6EA2E0CBB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DBBF3-86DE-0D4C-83B1-616D05364127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4C9D93-908F-E14F-B1D2-39CE3FD3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4CDD21-8531-C945-949E-38B2669E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137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248160-1461-BA41-905E-FEE66F22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F1AF0E-5738-B148-863C-1C73A9859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81C988-E6DE-8B44-94FD-9C388C541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22321B9-31A5-714B-8488-83BB4C0F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63A3-9F37-534C-B547-F22A31FC71FC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329A1E-509A-214D-A05C-50E487A5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51B016-1841-CD42-9AE8-FA1E7B21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195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87917-5CF3-6C46-909A-044541F36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FE23B34-F2F4-994E-96BC-CB9408811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1E51A0A-D919-3D44-85F7-F02FD4490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CA92B2-B79E-AC44-88DD-F89DAE9C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B85E1-0382-9D48-B729-5D498EDCA510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7517DE-CDAD-2F4B-8F16-8FB67A67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DFAB0C-AC2E-B94E-A549-9E29966D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489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3EC703-67D8-884D-B5BB-44E9EDC3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9FF34C-CB4B-6B4D-8119-10F1E4D56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592DE8-8A63-A641-851B-D0C0F5910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65381-59A2-EC4D-AEB4-26589BD6EC1D}" type="datetime1">
              <a:rPr lang="fr-MA" smtClean="0"/>
              <a:t>28/06/2020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ACA328-7116-E940-9042-92CD16A895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70EFE0-E0D3-D344-B5B7-1AB2B0BF5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6B95F-DD5E-1642-9E23-241AE992BF2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218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96845-B5C7-CC48-A433-2DB86AC30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14698"/>
            <a:ext cx="9144000" cy="1308101"/>
          </a:xfrm>
        </p:spPr>
        <p:txBody>
          <a:bodyPr>
            <a:normAutofit fontScale="90000"/>
          </a:bodyPr>
          <a:lstStyle/>
          <a:p>
            <a:pPr algn="just"/>
            <a:r>
              <a:rPr lang="fr-MA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</a:t>
            </a:r>
            <a:br>
              <a:rPr lang="fr-MA" sz="3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fr-MA" sz="2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Conception et réalisation d’une solution d'analyse des Tweets à l’aide d'une analyse des sentiments basée sur les aspects, appliquée sur les compagnies aériennes.</a:t>
            </a:r>
            <a:endParaRPr lang="fr-MA" sz="3600" dirty="0">
              <a:effectLst/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BEF6F0-956A-B340-B056-2FC96A0A4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36296"/>
            <a:ext cx="9144000" cy="488514"/>
          </a:xfrm>
        </p:spPr>
        <p:txBody>
          <a:bodyPr numCol="2">
            <a:normAutofit/>
          </a:bodyPr>
          <a:lstStyle/>
          <a:p>
            <a:pPr algn="l"/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LABIAD Salah Eddine</a:t>
            </a:r>
          </a:p>
          <a:p>
            <a:pPr algn="r"/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ZIRY Asmaa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09E36A-5E3C-BB4D-B563-B3CC17EA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8" y="735295"/>
            <a:ext cx="4212486" cy="4228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263F846-2B01-C348-B689-D98B27044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864" y="294482"/>
            <a:ext cx="3251200" cy="130810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5A1CAF6-3372-8A4B-AB88-59A52C198A6D}"/>
              </a:ext>
            </a:extLst>
          </p:cNvPr>
          <p:cNvCxnSpPr/>
          <p:nvPr/>
        </p:nvCxnSpPr>
        <p:spPr>
          <a:xfrm>
            <a:off x="1440493" y="4972833"/>
            <a:ext cx="93110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Sous-titre 2">
            <a:extLst>
              <a:ext uri="{FF2B5EF4-FFF2-40B4-BE49-F238E27FC236}">
                <a16:creationId xmlns:a16="http://schemas.microsoft.com/office/drawing/2014/main" id="{C71DE2F2-DB68-8845-97E5-B9E84E6CA7D2}"/>
              </a:ext>
            </a:extLst>
          </p:cNvPr>
          <p:cNvSpPr txBox="1">
            <a:spLocks/>
          </p:cNvSpPr>
          <p:nvPr/>
        </p:nvSpPr>
        <p:spPr>
          <a:xfrm>
            <a:off x="1524000" y="6075004"/>
            <a:ext cx="9144000" cy="48851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Soutenu le xx Juin 2020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C6E87E5-6313-624A-B163-6E69C0384A8A}"/>
              </a:ext>
            </a:extLst>
          </p:cNvPr>
          <p:cNvSpPr txBox="1">
            <a:spLocks/>
          </p:cNvSpPr>
          <p:nvPr/>
        </p:nvSpPr>
        <p:spPr>
          <a:xfrm>
            <a:off x="1524000" y="2730674"/>
            <a:ext cx="9144000" cy="7685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MA" sz="40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Soutenance de projet de fin d’études</a:t>
            </a:r>
            <a:endParaRPr lang="fr-MA" sz="2000" b="1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08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Analyse exploratoire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9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33471B1-2990-4645-9351-F3D2BCAE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68907" y="2442575"/>
            <a:ext cx="8254186" cy="31801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6FF27E0-183B-5949-866B-2794237088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51184" y="2286929"/>
            <a:ext cx="8897144" cy="335814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1C31F19-CD14-384B-B046-85C3097532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72663" y="2120924"/>
            <a:ext cx="7846673" cy="2989890"/>
          </a:xfrm>
          <a:prstGeom prst="rect">
            <a:avLst/>
          </a:prstGeom>
        </p:spPr>
      </p:pic>
      <p:pic>
        <p:nvPicPr>
          <p:cNvPr id="6" name="Image 5" descr="Une image contenant capture d’écran, assis, contrôle, noir&#10;&#10;Description générée automatiquement">
            <a:extLst>
              <a:ext uri="{FF2B5EF4-FFF2-40B4-BE49-F238E27FC236}">
                <a16:creationId xmlns:a16="http://schemas.microsoft.com/office/drawing/2014/main" id="{548BAB95-C21E-F947-BD98-8C5CF6A22E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5002" y="1490939"/>
            <a:ext cx="7135829" cy="443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5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C674BC7-A556-7443-963E-C58068AA54EF}"/>
              </a:ext>
            </a:extLst>
          </p:cNvPr>
          <p:cNvSpPr txBox="1"/>
          <p:nvPr/>
        </p:nvSpPr>
        <p:spPr>
          <a:xfrm>
            <a:off x="1443848" y="2029704"/>
            <a:ext cx="5857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Réalisation et mise en œuvre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284C67F-40BF-8E41-806C-9BED687D774E}"/>
              </a:ext>
            </a:extLst>
          </p:cNvPr>
          <p:cNvCxnSpPr/>
          <p:nvPr/>
        </p:nvCxnSpPr>
        <p:spPr>
          <a:xfrm>
            <a:off x="1561658" y="2953034"/>
            <a:ext cx="93110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37D23C5-D992-F247-B6DF-77522F9D26FF}"/>
              </a:ext>
            </a:extLst>
          </p:cNvPr>
          <p:cNvCxnSpPr>
            <a:cxnSpLocks/>
          </p:cNvCxnSpPr>
          <p:nvPr/>
        </p:nvCxnSpPr>
        <p:spPr>
          <a:xfrm>
            <a:off x="1562582" y="2953034"/>
            <a:ext cx="55851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F623E6-7DBE-5A42-BDEB-A73E46A7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891430-4B03-D04C-BF3A-8A255B04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89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Collecte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11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15" name="Image 1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7249B4F8-0F2E-EB44-8C72-66AE8547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11" y="1607911"/>
            <a:ext cx="7955619" cy="25956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37ED78B-5D25-B14B-9CF3-ABDCBA05A97F}"/>
              </a:ext>
            </a:extLst>
          </p:cNvPr>
          <p:cNvSpPr txBox="1"/>
          <p:nvPr/>
        </p:nvSpPr>
        <p:spPr>
          <a:xfrm>
            <a:off x="1381065" y="4464955"/>
            <a:ext cx="508504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MA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Accès à l’API Twitter.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MA" sz="24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Exploitation de la librairie Tweepy.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MA" sz="24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Reformatage du fichier de sortie.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6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-7531" y="-1747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Préparation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12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DB0E5-8E7C-A147-9517-1E1ABE063728}"/>
              </a:ext>
            </a:extLst>
          </p:cNvPr>
          <p:cNvSpPr txBox="1"/>
          <p:nvPr/>
        </p:nvSpPr>
        <p:spPr>
          <a:xfrm>
            <a:off x="217715" y="1767006"/>
            <a:ext cx="4153701" cy="842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Prétraitement des données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mise en minuscule 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9" name="Rectangle : avec coin rogné 8">
            <a:extLst>
              <a:ext uri="{FF2B5EF4-FFF2-40B4-BE49-F238E27FC236}">
                <a16:creationId xmlns:a16="http://schemas.microsoft.com/office/drawing/2014/main" id="{160AD7FB-3121-BE4C-B256-5592B86A16E5}"/>
              </a:ext>
            </a:extLst>
          </p:cNvPr>
          <p:cNvSpPr/>
          <p:nvPr/>
        </p:nvSpPr>
        <p:spPr>
          <a:xfrm>
            <a:off x="6279776" y="1767006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83E8C5-775D-9F4F-8867-CBF7191ADE96}"/>
              </a:ext>
            </a:extLst>
          </p:cNvPr>
          <p:cNvSpPr txBox="1"/>
          <p:nvPr/>
        </p:nvSpPr>
        <p:spPr>
          <a:xfrm>
            <a:off x="6568888" y="1845048"/>
            <a:ext cx="465268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@VirginAmerica Flight from #BOS &amp;gt; LAS tomorrow was Cancelled Flightled. No notification; wait time...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06DDF94-6A3B-B74E-BD5B-F56C8A8BFD36}"/>
              </a:ext>
            </a:extLst>
          </p:cNvPr>
          <p:cNvCxnSpPr>
            <a:cxnSpLocks/>
          </p:cNvCxnSpPr>
          <p:nvPr/>
        </p:nvCxnSpPr>
        <p:spPr>
          <a:xfrm>
            <a:off x="6844552" y="2286000"/>
            <a:ext cx="130884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4B79379-F1AA-7945-861D-F69CBF80F78B}"/>
              </a:ext>
            </a:extLst>
          </p:cNvPr>
          <p:cNvCxnSpPr>
            <a:cxnSpLocks/>
          </p:cNvCxnSpPr>
          <p:nvPr/>
        </p:nvCxnSpPr>
        <p:spPr>
          <a:xfrm>
            <a:off x="8274423" y="2290482"/>
            <a:ext cx="50650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FD122E5-FFE4-FF40-B4D4-D1B7AF1D914D}"/>
              </a:ext>
            </a:extLst>
          </p:cNvPr>
          <p:cNvCxnSpPr>
            <a:cxnSpLocks/>
          </p:cNvCxnSpPr>
          <p:nvPr/>
        </p:nvCxnSpPr>
        <p:spPr>
          <a:xfrm>
            <a:off x="9639897" y="2286000"/>
            <a:ext cx="43478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3180173B-C8E7-EB42-98DA-DB2E5E139BE7}"/>
              </a:ext>
            </a:extLst>
          </p:cNvPr>
          <p:cNvCxnSpPr>
            <a:cxnSpLocks/>
          </p:cNvCxnSpPr>
          <p:nvPr/>
        </p:nvCxnSpPr>
        <p:spPr>
          <a:xfrm>
            <a:off x="10515600" y="2286000"/>
            <a:ext cx="381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B0A1ECE-574B-1348-9F3B-8CDB5952D775}"/>
              </a:ext>
            </a:extLst>
          </p:cNvPr>
          <p:cNvCxnSpPr>
            <a:cxnSpLocks/>
          </p:cNvCxnSpPr>
          <p:nvPr/>
        </p:nvCxnSpPr>
        <p:spPr>
          <a:xfrm>
            <a:off x="8153400" y="2707341"/>
            <a:ext cx="86957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FAFE98E-629B-0F4B-9A4E-AA0631696BD5}"/>
              </a:ext>
            </a:extLst>
          </p:cNvPr>
          <p:cNvCxnSpPr>
            <a:cxnSpLocks/>
          </p:cNvCxnSpPr>
          <p:nvPr/>
        </p:nvCxnSpPr>
        <p:spPr>
          <a:xfrm>
            <a:off x="9139518" y="2707341"/>
            <a:ext cx="84268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4CDA7944-ED96-1048-8F64-90FB89178BD3}"/>
              </a:ext>
            </a:extLst>
          </p:cNvPr>
          <p:cNvCxnSpPr>
            <a:cxnSpLocks/>
          </p:cNvCxnSpPr>
          <p:nvPr/>
        </p:nvCxnSpPr>
        <p:spPr>
          <a:xfrm>
            <a:off x="10094259" y="2707341"/>
            <a:ext cx="25997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2728715D-FB97-3846-BE10-B623A6C00B52}"/>
              </a:ext>
            </a:extLst>
          </p:cNvPr>
          <p:cNvSpPr/>
          <p:nvPr/>
        </p:nvSpPr>
        <p:spPr>
          <a:xfrm>
            <a:off x="6279776" y="4188317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E60D939-C9EA-644A-89DB-0583AA16D11E}"/>
              </a:ext>
            </a:extLst>
          </p:cNvPr>
          <p:cNvSpPr txBox="1"/>
          <p:nvPr/>
        </p:nvSpPr>
        <p:spPr>
          <a:xfrm>
            <a:off x="6568888" y="4266359"/>
            <a:ext cx="465268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@virginamerica flight from #bos &amp;gt; las tomorrow was cancelled flightled. no notification; wait time...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37" name="Flèche droite à entaille 36">
            <a:extLst>
              <a:ext uri="{FF2B5EF4-FFF2-40B4-BE49-F238E27FC236}">
                <a16:creationId xmlns:a16="http://schemas.microsoft.com/office/drawing/2014/main" id="{58CEB763-7A8D-6E43-B24D-B6897BEB6AD8}"/>
              </a:ext>
            </a:extLst>
          </p:cNvPr>
          <p:cNvSpPr/>
          <p:nvPr/>
        </p:nvSpPr>
        <p:spPr>
          <a:xfrm rot="5400000">
            <a:off x="8487334" y="3515461"/>
            <a:ext cx="681318" cy="389965"/>
          </a:xfrm>
          <a:prstGeom prst="notchedRightArrow">
            <a:avLst>
              <a:gd name="adj1" fmla="val 43104"/>
              <a:gd name="adj2" fmla="val 517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606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8" grpId="0" animBg="1"/>
      <p:bldP spid="29" grpId="0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3077" y="974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Préparation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13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DB0E5-8E7C-A147-9517-1E1ABE063728}"/>
              </a:ext>
            </a:extLst>
          </p:cNvPr>
          <p:cNvSpPr txBox="1"/>
          <p:nvPr/>
        </p:nvSpPr>
        <p:spPr>
          <a:xfrm>
            <a:off x="217715" y="1767006"/>
            <a:ext cx="4217821" cy="1258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Prétraitement des données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mise en minuscule 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mentions @ 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9" name="Rectangle : avec coin rogné 8">
            <a:extLst>
              <a:ext uri="{FF2B5EF4-FFF2-40B4-BE49-F238E27FC236}">
                <a16:creationId xmlns:a16="http://schemas.microsoft.com/office/drawing/2014/main" id="{160AD7FB-3121-BE4C-B256-5592B86A16E5}"/>
              </a:ext>
            </a:extLst>
          </p:cNvPr>
          <p:cNvSpPr/>
          <p:nvPr/>
        </p:nvSpPr>
        <p:spPr>
          <a:xfrm>
            <a:off x="6279776" y="1767006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83E8C5-775D-9F4F-8867-CBF7191ADE96}"/>
              </a:ext>
            </a:extLst>
          </p:cNvPr>
          <p:cNvSpPr txBox="1"/>
          <p:nvPr/>
        </p:nvSpPr>
        <p:spPr>
          <a:xfrm>
            <a:off x="6568888" y="2052797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@VirginAmerica @freddieawards Done and done! Best airline around, hands down!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B0A1ECE-574B-1348-9F3B-8CDB5952D775}"/>
              </a:ext>
            </a:extLst>
          </p:cNvPr>
          <p:cNvCxnSpPr>
            <a:cxnSpLocks/>
          </p:cNvCxnSpPr>
          <p:nvPr/>
        </p:nvCxnSpPr>
        <p:spPr>
          <a:xfrm>
            <a:off x="6695268" y="2521365"/>
            <a:ext cx="144430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FAFE98E-629B-0F4B-9A4E-AA0631696BD5}"/>
              </a:ext>
            </a:extLst>
          </p:cNvPr>
          <p:cNvCxnSpPr>
            <a:cxnSpLocks/>
          </p:cNvCxnSpPr>
          <p:nvPr/>
        </p:nvCxnSpPr>
        <p:spPr>
          <a:xfrm>
            <a:off x="8322590" y="2521363"/>
            <a:ext cx="1411639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2728715D-FB97-3846-BE10-B623A6C00B52}"/>
              </a:ext>
            </a:extLst>
          </p:cNvPr>
          <p:cNvSpPr/>
          <p:nvPr/>
        </p:nvSpPr>
        <p:spPr>
          <a:xfrm>
            <a:off x="6279776" y="4188317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E60D939-C9EA-644A-89DB-0583AA16D11E}"/>
              </a:ext>
            </a:extLst>
          </p:cNvPr>
          <p:cNvSpPr txBox="1"/>
          <p:nvPr/>
        </p:nvSpPr>
        <p:spPr>
          <a:xfrm>
            <a:off x="6571847" y="4474108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Done and done! Best airline around, hands down!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37" name="Flèche droite à entaille 36">
            <a:extLst>
              <a:ext uri="{FF2B5EF4-FFF2-40B4-BE49-F238E27FC236}">
                <a16:creationId xmlns:a16="http://schemas.microsoft.com/office/drawing/2014/main" id="{58CEB763-7A8D-6E43-B24D-B6897BEB6AD8}"/>
              </a:ext>
            </a:extLst>
          </p:cNvPr>
          <p:cNvSpPr/>
          <p:nvPr/>
        </p:nvSpPr>
        <p:spPr>
          <a:xfrm rot="5400000">
            <a:off x="8487334" y="3515461"/>
            <a:ext cx="681318" cy="389965"/>
          </a:xfrm>
          <a:prstGeom prst="notchedRightArrow">
            <a:avLst>
              <a:gd name="adj1" fmla="val 43104"/>
              <a:gd name="adj2" fmla="val 517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573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8" grpId="0" animBg="1"/>
      <p:bldP spid="29" grpId="0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3077" y="974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Préparation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14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DB0E5-8E7C-A147-9517-1E1ABE063728}"/>
              </a:ext>
            </a:extLst>
          </p:cNvPr>
          <p:cNvSpPr txBox="1"/>
          <p:nvPr/>
        </p:nvSpPr>
        <p:spPr>
          <a:xfrm>
            <a:off x="217715" y="1767006"/>
            <a:ext cx="4230645" cy="1673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Prétraitement des données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mise en minuscule 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mentions @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hashtags # 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9" name="Rectangle : avec coin rogné 8">
            <a:extLst>
              <a:ext uri="{FF2B5EF4-FFF2-40B4-BE49-F238E27FC236}">
                <a16:creationId xmlns:a16="http://schemas.microsoft.com/office/drawing/2014/main" id="{160AD7FB-3121-BE4C-B256-5592B86A16E5}"/>
              </a:ext>
            </a:extLst>
          </p:cNvPr>
          <p:cNvSpPr/>
          <p:nvPr/>
        </p:nvSpPr>
        <p:spPr>
          <a:xfrm>
            <a:off x="6279776" y="1767006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83E8C5-775D-9F4F-8867-CBF7191ADE96}"/>
              </a:ext>
            </a:extLst>
          </p:cNvPr>
          <p:cNvSpPr txBox="1"/>
          <p:nvPr/>
        </p:nvSpPr>
        <p:spPr>
          <a:xfrm>
            <a:off x="6501652" y="1845048"/>
            <a:ext cx="465268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#UnitedAirlines Pls Fix #AspenBaggageFail issues. Had to pay my own way to #Aspen after flig...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B0A1ECE-574B-1348-9F3B-8CDB5952D775}"/>
              </a:ext>
            </a:extLst>
          </p:cNvPr>
          <p:cNvCxnSpPr>
            <a:cxnSpLocks/>
          </p:cNvCxnSpPr>
          <p:nvPr/>
        </p:nvCxnSpPr>
        <p:spPr>
          <a:xfrm>
            <a:off x="6541408" y="2706896"/>
            <a:ext cx="206919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FAFE98E-629B-0F4B-9A4E-AA0631696BD5}"/>
              </a:ext>
            </a:extLst>
          </p:cNvPr>
          <p:cNvCxnSpPr>
            <a:cxnSpLocks/>
          </p:cNvCxnSpPr>
          <p:nvPr/>
        </p:nvCxnSpPr>
        <p:spPr>
          <a:xfrm>
            <a:off x="7416354" y="2282824"/>
            <a:ext cx="147887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2728715D-FB97-3846-BE10-B623A6C00B52}"/>
              </a:ext>
            </a:extLst>
          </p:cNvPr>
          <p:cNvSpPr/>
          <p:nvPr/>
        </p:nvSpPr>
        <p:spPr>
          <a:xfrm>
            <a:off x="6279776" y="4188317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Flèche droite à entaille 36">
            <a:extLst>
              <a:ext uri="{FF2B5EF4-FFF2-40B4-BE49-F238E27FC236}">
                <a16:creationId xmlns:a16="http://schemas.microsoft.com/office/drawing/2014/main" id="{58CEB763-7A8D-6E43-B24D-B6897BEB6AD8}"/>
              </a:ext>
            </a:extLst>
          </p:cNvPr>
          <p:cNvSpPr/>
          <p:nvPr/>
        </p:nvSpPr>
        <p:spPr>
          <a:xfrm rot="5400000">
            <a:off x="8487334" y="3515461"/>
            <a:ext cx="681318" cy="389965"/>
          </a:xfrm>
          <a:prstGeom prst="notchedRightArrow">
            <a:avLst>
              <a:gd name="adj1" fmla="val 43104"/>
              <a:gd name="adj2" fmla="val 517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223166-B791-8348-90AB-1415560E03A2}"/>
              </a:ext>
            </a:extLst>
          </p:cNvPr>
          <p:cNvSpPr txBox="1"/>
          <p:nvPr/>
        </p:nvSpPr>
        <p:spPr>
          <a:xfrm>
            <a:off x="6501652" y="4275653"/>
            <a:ext cx="465268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UnitedAirlines Pls Fix AspenBaggageFail issues. Had to pay my own way to Aspen after flig...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AEDF743-A213-604F-9BE6-400C48ACEABA}"/>
              </a:ext>
            </a:extLst>
          </p:cNvPr>
          <p:cNvCxnSpPr>
            <a:cxnSpLocks/>
          </p:cNvCxnSpPr>
          <p:nvPr/>
        </p:nvCxnSpPr>
        <p:spPr>
          <a:xfrm>
            <a:off x="7803822" y="3097834"/>
            <a:ext cx="80677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18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8" grpId="0" animBg="1"/>
      <p:bldP spid="37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3077" y="974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Préparation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15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DB0E5-8E7C-A147-9517-1E1ABE063728}"/>
              </a:ext>
            </a:extLst>
          </p:cNvPr>
          <p:cNvSpPr txBox="1"/>
          <p:nvPr/>
        </p:nvSpPr>
        <p:spPr>
          <a:xfrm>
            <a:off x="217715" y="1767006"/>
            <a:ext cx="4217821" cy="2089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Prétraitement des données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mise en minuscule 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mentions @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hashtags #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chiffres  </a:t>
            </a:r>
          </a:p>
        </p:txBody>
      </p:sp>
      <p:sp>
        <p:nvSpPr>
          <p:cNvPr id="9" name="Rectangle : avec coin rogné 8">
            <a:extLst>
              <a:ext uri="{FF2B5EF4-FFF2-40B4-BE49-F238E27FC236}">
                <a16:creationId xmlns:a16="http://schemas.microsoft.com/office/drawing/2014/main" id="{160AD7FB-3121-BE4C-B256-5592B86A16E5}"/>
              </a:ext>
            </a:extLst>
          </p:cNvPr>
          <p:cNvSpPr/>
          <p:nvPr/>
        </p:nvSpPr>
        <p:spPr>
          <a:xfrm>
            <a:off x="6279776" y="1767006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83E8C5-775D-9F4F-8867-CBF7191ADE96}"/>
              </a:ext>
            </a:extLst>
          </p:cNvPr>
          <p:cNvSpPr txBox="1"/>
          <p:nvPr/>
        </p:nvSpPr>
        <p:spPr>
          <a:xfrm>
            <a:off x="6568888" y="2080953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yes, a paper voucher that I got on January 26th 2015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FAFE98E-629B-0F4B-9A4E-AA0631696BD5}"/>
              </a:ext>
            </a:extLst>
          </p:cNvPr>
          <p:cNvCxnSpPr>
            <a:cxnSpLocks/>
          </p:cNvCxnSpPr>
          <p:nvPr/>
        </p:nvCxnSpPr>
        <p:spPr>
          <a:xfrm>
            <a:off x="7456527" y="2969658"/>
            <a:ext cx="2959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2728715D-FB97-3846-BE10-B623A6C00B52}"/>
              </a:ext>
            </a:extLst>
          </p:cNvPr>
          <p:cNvSpPr/>
          <p:nvPr/>
        </p:nvSpPr>
        <p:spPr>
          <a:xfrm>
            <a:off x="6279776" y="4188317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Flèche droite à entaille 36">
            <a:extLst>
              <a:ext uri="{FF2B5EF4-FFF2-40B4-BE49-F238E27FC236}">
                <a16:creationId xmlns:a16="http://schemas.microsoft.com/office/drawing/2014/main" id="{58CEB763-7A8D-6E43-B24D-B6897BEB6AD8}"/>
              </a:ext>
            </a:extLst>
          </p:cNvPr>
          <p:cNvSpPr/>
          <p:nvPr/>
        </p:nvSpPr>
        <p:spPr>
          <a:xfrm rot="5400000">
            <a:off x="8487334" y="3515461"/>
            <a:ext cx="681318" cy="389965"/>
          </a:xfrm>
          <a:prstGeom prst="notchedRightArrow">
            <a:avLst>
              <a:gd name="adj1" fmla="val 43104"/>
              <a:gd name="adj2" fmla="val 517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DE00813-DA4F-EA4D-A06C-1AD6AE14DC9B}"/>
              </a:ext>
            </a:extLst>
          </p:cNvPr>
          <p:cNvSpPr txBox="1"/>
          <p:nvPr/>
        </p:nvSpPr>
        <p:spPr>
          <a:xfrm>
            <a:off x="6600203" y="4474108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yes, a paper voucher that I got on January th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230FBE9-318A-3B46-A1F7-C95B5FED549F}"/>
              </a:ext>
            </a:extLst>
          </p:cNvPr>
          <p:cNvCxnSpPr>
            <a:cxnSpLocks/>
          </p:cNvCxnSpPr>
          <p:nvPr/>
        </p:nvCxnSpPr>
        <p:spPr>
          <a:xfrm>
            <a:off x="8006491" y="2969658"/>
            <a:ext cx="4749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33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8" grpId="0" animBg="1"/>
      <p:bldP spid="37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3077" y="974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Préparation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16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DB0E5-8E7C-A147-9517-1E1ABE063728}"/>
              </a:ext>
            </a:extLst>
          </p:cNvPr>
          <p:cNvSpPr txBox="1"/>
          <p:nvPr/>
        </p:nvSpPr>
        <p:spPr>
          <a:xfrm>
            <a:off x="217715" y="1767006"/>
            <a:ext cx="5153975" cy="2504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Prétraitement des données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mise en minuscule 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mentions @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hashtags #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chiffres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conversion des emojis et emoticones  </a:t>
            </a:r>
          </a:p>
        </p:txBody>
      </p:sp>
      <p:sp>
        <p:nvSpPr>
          <p:cNvPr id="9" name="Rectangle : avec coin rogné 8">
            <a:extLst>
              <a:ext uri="{FF2B5EF4-FFF2-40B4-BE49-F238E27FC236}">
                <a16:creationId xmlns:a16="http://schemas.microsoft.com/office/drawing/2014/main" id="{160AD7FB-3121-BE4C-B256-5592B86A16E5}"/>
              </a:ext>
            </a:extLst>
          </p:cNvPr>
          <p:cNvSpPr/>
          <p:nvPr/>
        </p:nvSpPr>
        <p:spPr>
          <a:xfrm>
            <a:off x="6279776" y="1767006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83E8C5-775D-9F4F-8867-CBF7191ADE96}"/>
              </a:ext>
            </a:extLst>
          </p:cNvPr>
          <p:cNvSpPr txBox="1"/>
          <p:nvPr/>
        </p:nvSpPr>
        <p:spPr>
          <a:xfrm>
            <a:off x="6568888" y="2080953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@VirginAmerica still waiting to see @Starryeyes  😞 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FAFE98E-629B-0F4B-9A4E-AA0631696BD5}"/>
              </a:ext>
            </a:extLst>
          </p:cNvPr>
          <p:cNvCxnSpPr>
            <a:cxnSpLocks/>
          </p:cNvCxnSpPr>
          <p:nvPr/>
        </p:nvCxnSpPr>
        <p:spPr>
          <a:xfrm>
            <a:off x="7956796" y="2890145"/>
            <a:ext cx="272804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2728715D-FB97-3846-BE10-B623A6C00B52}"/>
              </a:ext>
            </a:extLst>
          </p:cNvPr>
          <p:cNvSpPr/>
          <p:nvPr/>
        </p:nvSpPr>
        <p:spPr>
          <a:xfrm>
            <a:off x="6279776" y="4188317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Flèche droite à entaille 36">
            <a:extLst>
              <a:ext uri="{FF2B5EF4-FFF2-40B4-BE49-F238E27FC236}">
                <a16:creationId xmlns:a16="http://schemas.microsoft.com/office/drawing/2014/main" id="{58CEB763-7A8D-6E43-B24D-B6897BEB6AD8}"/>
              </a:ext>
            </a:extLst>
          </p:cNvPr>
          <p:cNvSpPr/>
          <p:nvPr/>
        </p:nvSpPr>
        <p:spPr>
          <a:xfrm rot="5400000">
            <a:off x="8487334" y="3515461"/>
            <a:ext cx="681318" cy="389965"/>
          </a:xfrm>
          <a:prstGeom prst="notchedRightArrow">
            <a:avLst>
              <a:gd name="adj1" fmla="val 43104"/>
              <a:gd name="adj2" fmla="val 517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DE00813-DA4F-EA4D-A06C-1AD6AE14DC9B}"/>
              </a:ext>
            </a:extLst>
          </p:cNvPr>
          <p:cNvSpPr txBox="1"/>
          <p:nvPr/>
        </p:nvSpPr>
        <p:spPr>
          <a:xfrm>
            <a:off x="6600203" y="4474108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@VirginAmerica still waiting to see @Starryeyes  :disappointed:</a:t>
            </a:r>
          </a:p>
        </p:txBody>
      </p:sp>
    </p:spTree>
    <p:extLst>
      <p:ext uri="{BB962C8B-B14F-4D97-AF65-F5344CB8AC3E}">
        <p14:creationId xmlns:p14="http://schemas.microsoft.com/office/powerpoint/2010/main" val="3753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8" grpId="0" animBg="1"/>
      <p:bldP spid="37" grpId="0" animBg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3077" y="974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Préparation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17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DB0E5-8E7C-A147-9517-1E1ABE063728}"/>
              </a:ext>
            </a:extLst>
          </p:cNvPr>
          <p:cNvSpPr txBox="1"/>
          <p:nvPr/>
        </p:nvSpPr>
        <p:spPr>
          <a:xfrm>
            <a:off x="217715" y="1767006"/>
            <a:ext cx="5077031" cy="2920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Prétraitement des données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mise en minuscule 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mentions @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hashtags #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chiffres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conversion des emojis et emoticones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URLs  </a:t>
            </a:r>
          </a:p>
        </p:txBody>
      </p:sp>
      <p:sp>
        <p:nvSpPr>
          <p:cNvPr id="9" name="Rectangle : avec coin rogné 8">
            <a:extLst>
              <a:ext uri="{FF2B5EF4-FFF2-40B4-BE49-F238E27FC236}">
                <a16:creationId xmlns:a16="http://schemas.microsoft.com/office/drawing/2014/main" id="{160AD7FB-3121-BE4C-B256-5592B86A16E5}"/>
              </a:ext>
            </a:extLst>
          </p:cNvPr>
          <p:cNvSpPr/>
          <p:nvPr/>
        </p:nvSpPr>
        <p:spPr>
          <a:xfrm>
            <a:off x="6279776" y="1767006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83E8C5-775D-9F4F-8867-CBF7191ADE96}"/>
              </a:ext>
            </a:extLst>
          </p:cNvPr>
          <p:cNvSpPr txBox="1"/>
          <p:nvPr/>
        </p:nvSpPr>
        <p:spPr>
          <a:xfrm>
            <a:off x="6568888" y="1983203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Thanks for the reminder. It's been a fun ride. http://t.co/pPVA4Rch9f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FAFE98E-629B-0F4B-9A4E-AA0631696BD5}"/>
              </a:ext>
            </a:extLst>
          </p:cNvPr>
          <p:cNvCxnSpPr>
            <a:cxnSpLocks/>
          </p:cNvCxnSpPr>
          <p:nvPr/>
        </p:nvCxnSpPr>
        <p:spPr>
          <a:xfrm>
            <a:off x="7553739" y="2850389"/>
            <a:ext cx="245165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2728715D-FB97-3846-BE10-B623A6C00B52}"/>
              </a:ext>
            </a:extLst>
          </p:cNvPr>
          <p:cNvSpPr/>
          <p:nvPr/>
        </p:nvSpPr>
        <p:spPr>
          <a:xfrm>
            <a:off x="6279776" y="4188317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Flèche droite à entaille 36">
            <a:extLst>
              <a:ext uri="{FF2B5EF4-FFF2-40B4-BE49-F238E27FC236}">
                <a16:creationId xmlns:a16="http://schemas.microsoft.com/office/drawing/2014/main" id="{58CEB763-7A8D-6E43-B24D-B6897BEB6AD8}"/>
              </a:ext>
            </a:extLst>
          </p:cNvPr>
          <p:cNvSpPr/>
          <p:nvPr/>
        </p:nvSpPr>
        <p:spPr>
          <a:xfrm rot="5400000">
            <a:off x="8487334" y="3515461"/>
            <a:ext cx="681318" cy="389965"/>
          </a:xfrm>
          <a:prstGeom prst="notchedRightArrow">
            <a:avLst>
              <a:gd name="adj1" fmla="val 43104"/>
              <a:gd name="adj2" fmla="val 517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DE00813-DA4F-EA4D-A06C-1AD6AE14DC9B}"/>
              </a:ext>
            </a:extLst>
          </p:cNvPr>
          <p:cNvSpPr txBox="1"/>
          <p:nvPr/>
        </p:nvSpPr>
        <p:spPr>
          <a:xfrm>
            <a:off x="6600203" y="4474108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Thanks for the reminder. It's been a fun ride.</a:t>
            </a:r>
          </a:p>
        </p:txBody>
      </p:sp>
    </p:spTree>
    <p:extLst>
      <p:ext uri="{BB962C8B-B14F-4D97-AF65-F5344CB8AC3E}">
        <p14:creationId xmlns:p14="http://schemas.microsoft.com/office/powerpoint/2010/main" val="268782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8" grpId="0" animBg="1"/>
      <p:bldP spid="37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3077" y="974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Préparation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18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DB0E5-8E7C-A147-9517-1E1ABE063728}"/>
              </a:ext>
            </a:extLst>
          </p:cNvPr>
          <p:cNvSpPr txBox="1"/>
          <p:nvPr/>
        </p:nvSpPr>
        <p:spPr>
          <a:xfrm>
            <a:off x="217715" y="1767006"/>
            <a:ext cx="5077031" cy="3335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Prétraitement des données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mise en minuscule 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mentions @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hashtags #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chiffres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conversion des emojis et emoticones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URLs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 la ponctuation </a:t>
            </a:r>
          </a:p>
        </p:txBody>
      </p:sp>
      <p:sp>
        <p:nvSpPr>
          <p:cNvPr id="9" name="Rectangle : avec coin rogné 8">
            <a:extLst>
              <a:ext uri="{FF2B5EF4-FFF2-40B4-BE49-F238E27FC236}">
                <a16:creationId xmlns:a16="http://schemas.microsoft.com/office/drawing/2014/main" id="{160AD7FB-3121-BE4C-B256-5592B86A16E5}"/>
              </a:ext>
            </a:extLst>
          </p:cNvPr>
          <p:cNvSpPr/>
          <p:nvPr/>
        </p:nvSpPr>
        <p:spPr>
          <a:xfrm>
            <a:off x="6279776" y="1767006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83E8C5-775D-9F4F-8867-CBF7191ADE96}"/>
              </a:ext>
            </a:extLst>
          </p:cNvPr>
          <p:cNvSpPr txBox="1"/>
          <p:nvPr/>
        </p:nvSpPr>
        <p:spPr>
          <a:xfrm>
            <a:off x="6453224" y="1878140"/>
            <a:ext cx="465268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wonderful bag claim people - finally have my bag. But why did I catch earlier flight? 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2728715D-FB97-3846-BE10-B623A6C00B52}"/>
              </a:ext>
            </a:extLst>
          </p:cNvPr>
          <p:cNvSpPr/>
          <p:nvPr/>
        </p:nvSpPr>
        <p:spPr>
          <a:xfrm>
            <a:off x="6279776" y="4188317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Flèche droite à entaille 36">
            <a:extLst>
              <a:ext uri="{FF2B5EF4-FFF2-40B4-BE49-F238E27FC236}">
                <a16:creationId xmlns:a16="http://schemas.microsoft.com/office/drawing/2014/main" id="{58CEB763-7A8D-6E43-B24D-B6897BEB6AD8}"/>
              </a:ext>
            </a:extLst>
          </p:cNvPr>
          <p:cNvSpPr/>
          <p:nvPr/>
        </p:nvSpPr>
        <p:spPr>
          <a:xfrm rot="5400000">
            <a:off x="8487334" y="3515461"/>
            <a:ext cx="681318" cy="389965"/>
          </a:xfrm>
          <a:prstGeom prst="notchedRightArrow">
            <a:avLst>
              <a:gd name="adj1" fmla="val 43104"/>
              <a:gd name="adj2" fmla="val 517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8442857-F3CA-B84F-8035-399D38C77D44}"/>
              </a:ext>
            </a:extLst>
          </p:cNvPr>
          <p:cNvSpPr txBox="1"/>
          <p:nvPr/>
        </p:nvSpPr>
        <p:spPr>
          <a:xfrm>
            <a:off x="6453224" y="4460783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wonderful bag claim people  finally have my bag But why did I catch earlier flight 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02D46FE-8AD3-D94B-BD5A-557068F5544A}"/>
              </a:ext>
            </a:extLst>
          </p:cNvPr>
          <p:cNvCxnSpPr>
            <a:cxnSpLocks/>
          </p:cNvCxnSpPr>
          <p:nvPr/>
        </p:nvCxnSpPr>
        <p:spPr>
          <a:xfrm>
            <a:off x="10038520" y="2313677"/>
            <a:ext cx="178904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15A066-B9C8-9F49-AF25-FF6B8A097F28}"/>
              </a:ext>
            </a:extLst>
          </p:cNvPr>
          <p:cNvCxnSpPr>
            <a:cxnSpLocks/>
          </p:cNvCxnSpPr>
          <p:nvPr/>
        </p:nvCxnSpPr>
        <p:spPr>
          <a:xfrm>
            <a:off x="7726015" y="2784129"/>
            <a:ext cx="178904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B9E929B-6657-D34F-88FC-B477013BFDB1}"/>
              </a:ext>
            </a:extLst>
          </p:cNvPr>
          <p:cNvCxnSpPr>
            <a:cxnSpLocks/>
          </p:cNvCxnSpPr>
          <p:nvPr/>
        </p:nvCxnSpPr>
        <p:spPr>
          <a:xfrm>
            <a:off x="6990523" y="3122057"/>
            <a:ext cx="178904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42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8" grpId="0" animBg="1"/>
      <p:bldP spid="37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Plan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E925B6-79C5-7943-B3B7-539E23FFA0F0}"/>
              </a:ext>
            </a:extLst>
          </p:cNvPr>
          <p:cNvSpPr txBox="1"/>
          <p:nvPr/>
        </p:nvSpPr>
        <p:spPr>
          <a:xfrm>
            <a:off x="747386" y="1238171"/>
            <a:ext cx="10697228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fr-FR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Introduction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fr-FR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Contexte général du projet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fr-FR" sz="16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Problématique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fr-FR" sz="16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Objectif</a:t>
            </a:r>
          </a:p>
          <a:p>
            <a:pPr marL="400050" indent="-400050">
              <a:lnSpc>
                <a:spcPct val="150000"/>
              </a:lnSpc>
              <a:buAutoNum type="romanUcPeriod" startAt="3"/>
            </a:pPr>
            <a:r>
              <a:rPr lang="fr-FR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Analyse et Conception</a:t>
            </a:r>
          </a:p>
          <a:p>
            <a:pPr marL="857250" lvl="1" indent="-400050">
              <a:lnSpc>
                <a:spcPct val="150000"/>
              </a:lnSpc>
              <a:buAutoNum type="romanLcPeriod"/>
            </a:pPr>
            <a:r>
              <a:rPr lang="fr-FR" sz="16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Vue d’ensemble</a:t>
            </a:r>
          </a:p>
          <a:p>
            <a:pPr marL="857250" lvl="1" indent="-400050">
              <a:lnSpc>
                <a:spcPct val="150000"/>
              </a:lnSpc>
              <a:buAutoNum type="romanLcPeriod"/>
            </a:pPr>
            <a:r>
              <a:rPr lang="fr-FR" sz="16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Analyse exploratoire des données</a:t>
            </a:r>
            <a:endParaRPr lang="fr-FR" sz="1600" b="1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400050" indent="-400050">
              <a:lnSpc>
                <a:spcPct val="150000"/>
              </a:lnSpc>
              <a:buAutoNum type="romanUcPeriod" startAt="3"/>
            </a:pPr>
            <a:r>
              <a:rPr lang="fr-FR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Réalisation et mise en œuvre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fr-FR" sz="16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Collecte des données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fr-FR" sz="16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Préparation des données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fr-FR" sz="16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Construction des modèles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LcPeriod"/>
            </a:pPr>
            <a:r>
              <a:rPr lang="fr-FR" sz="16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Évaluation et résultats</a:t>
            </a:r>
          </a:p>
          <a:p>
            <a:pPr marL="400050" indent="-400050">
              <a:lnSpc>
                <a:spcPct val="150000"/>
              </a:lnSpc>
              <a:buAutoNum type="romanUcPeriod" startAt="5"/>
            </a:pPr>
            <a:r>
              <a:rPr lang="fr-FR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L’interface</a:t>
            </a:r>
          </a:p>
          <a:p>
            <a:pPr marL="400050" indent="-400050">
              <a:lnSpc>
                <a:spcPct val="150000"/>
              </a:lnSpc>
              <a:buAutoNum type="romanUcPeriod" startAt="5"/>
            </a:pPr>
            <a:r>
              <a:rPr lang="fr-FR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849E3-56D3-BB46-A9BD-8726F21B9ADD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3311E9F8-450A-6848-8337-22EA88F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E463530-6A6B-8541-A1D6-00FB0D9F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</a:t>
            </a:fld>
            <a:endParaRPr lang="fr-FR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3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3077" y="974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Préparation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19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DB0E5-8E7C-A147-9517-1E1ABE063728}"/>
              </a:ext>
            </a:extLst>
          </p:cNvPr>
          <p:cNvSpPr txBox="1"/>
          <p:nvPr/>
        </p:nvSpPr>
        <p:spPr>
          <a:xfrm>
            <a:off x="217715" y="1767006"/>
            <a:ext cx="5077031" cy="3751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Prétraitement des données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mise en minuscule 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mentions @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hashtags #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chiffres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conversion des emojis et emoticones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URLs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 la ponctuation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stop words </a:t>
            </a:r>
          </a:p>
        </p:txBody>
      </p:sp>
      <p:sp>
        <p:nvSpPr>
          <p:cNvPr id="9" name="Rectangle : avec coin rogné 8">
            <a:extLst>
              <a:ext uri="{FF2B5EF4-FFF2-40B4-BE49-F238E27FC236}">
                <a16:creationId xmlns:a16="http://schemas.microsoft.com/office/drawing/2014/main" id="{160AD7FB-3121-BE4C-B256-5592B86A16E5}"/>
              </a:ext>
            </a:extLst>
          </p:cNvPr>
          <p:cNvSpPr/>
          <p:nvPr/>
        </p:nvSpPr>
        <p:spPr>
          <a:xfrm>
            <a:off x="6279776" y="1767006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83E8C5-775D-9F4F-8867-CBF7191ADE96}"/>
              </a:ext>
            </a:extLst>
          </p:cNvPr>
          <p:cNvSpPr txBox="1"/>
          <p:nvPr/>
        </p:nvSpPr>
        <p:spPr>
          <a:xfrm>
            <a:off x="6453224" y="2052797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caught earlier flight to ORD. Gate checked bag, and you've lost it at O'Hare.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2728715D-FB97-3846-BE10-B623A6C00B52}"/>
              </a:ext>
            </a:extLst>
          </p:cNvPr>
          <p:cNvSpPr/>
          <p:nvPr/>
        </p:nvSpPr>
        <p:spPr>
          <a:xfrm>
            <a:off x="6279776" y="4188317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Flèche droite à entaille 36">
            <a:extLst>
              <a:ext uri="{FF2B5EF4-FFF2-40B4-BE49-F238E27FC236}">
                <a16:creationId xmlns:a16="http://schemas.microsoft.com/office/drawing/2014/main" id="{58CEB763-7A8D-6E43-B24D-B6897BEB6AD8}"/>
              </a:ext>
            </a:extLst>
          </p:cNvPr>
          <p:cNvSpPr/>
          <p:nvPr/>
        </p:nvSpPr>
        <p:spPr>
          <a:xfrm rot="5400000">
            <a:off x="8487334" y="3515461"/>
            <a:ext cx="681318" cy="389965"/>
          </a:xfrm>
          <a:prstGeom prst="notchedRightArrow">
            <a:avLst>
              <a:gd name="adj1" fmla="val 43104"/>
              <a:gd name="adj2" fmla="val 517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8442857-F3CA-B84F-8035-399D38C77D44}"/>
              </a:ext>
            </a:extLst>
          </p:cNvPr>
          <p:cNvSpPr txBox="1"/>
          <p:nvPr/>
        </p:nvSpPr>
        <p:spPr>
          <a:xfrm>
            <a:off x="6453224" y="4460783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caught earlier flight ORD. Gate checked bag, lost O'Hare.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02D46FE-8AD3-D94B-BD5A-557068F5544A}"/>
              </a:ext>
            </a:extLst>
          </p:cNvPr>
          <p:cNvCxnSpPr>
            <a:cxnSpLocks/>
          </p:cNvCxnSpPr>
          <p:nvPr/>
        </p:nvCxnSpPr>
        <p:spPr>
          <a:xfrm>
            <a:off x="9336164" y="2485953"/>
            <a:ext cx="178904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15A066-B9C8-9F49-AF25-FF6B8A097F28}"/>
              </a:ext>
            </a:extLst>
          </p:cNvPr>
          <p:cNvCxnSpPr>
            <a:cxnSpLocks/>
          </p:cNvCxnSpPr>
          <p:nvPr/>
        </p:nvCxnSpPr>
        <p:spPr>
          <a:xfrm>
            <a:off x="7898295" y="2888494"/>
            <a:ext cx="26835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B9E929B-6657-D34F-88FC-B477013BFDB1}"/>
              </a:ext>
            </a:extLst>
          </p:cNvPr>
          <p:cNvCxnSpPr>
            <a:cxnSpLocks/>
          </p:cNvCxnSpPr>
          <p:nvPr/>
        </p:nvCxnSpPr>
        <p:spPr>
          <a:xfrm>
            <a:off x="9412364" y="2888494"/>
            <a:ext cx="178904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96AAD96-0BF1-B443-93F3-A8E12E1A273A}"/>
              </a:ext>
            </a:extLst>
          </p:cNvPr>
          <p:cNvCxnSpPr>
            <a:cxnSpLocks/>
          </p:cNvCxnSpPr>
          <p:nvPr/>
        </p:nvCxnSpPr>
        <p:spPr>
          <a:xfrm>
            <a:off x="9644276" y="2881870"/>
            <a:ext cx="178904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6D92F53-A4B8-1043-9FC0-355B2B26802B}"/>
              </a:ext>
            </a:extLst>
          </p:cNvPr>
          <p:cNvCxnSpPr>
            <a:cxnSpLocks/>
          </p:cNvCxnSpPr>
          <p:nvPr/>
        </p:nvCxnSpPr>
        <p:spPr>
          <a:xfrm>
            <a:off x="8342243" y="2888494"/>
            <a:ext cx="55298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09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8" grpId="0" animBg="1"/>
      <p:bldP spid="37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3077" y="974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Préparation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20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DB0E5-8E7C-A147-9517-1E1ABE063728}"/>
              </a:ext>
            </a:extLst>
          </p:cNvPr>
          <p:cNvSpPr txBox="1"/>
          <p:nvPr/>
        </p:nvSpPr>
        <p:spPr>
          <a:xfrm>
            <a:off x="217715" y="1767006"/>
            <a:ext cx="5077031" cy="4166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Prétraitement des données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mise en minuscule </a:t>
            </a:r>
            <a:endParaRPr lang="fr-MA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mentions @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hashtags #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chiffres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conversion des emojis et emoticones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URLs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 la ponctuation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suppression des stop words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Steeming </a:t>
            </a:r>
          </a:p>
        </p:txBody>
      </p:sp>
      <p:sp>
        <p:nvSpPr>
          <p:cNvPr id="9" name="Rectangle : avec coin rogné 8">
            <a:extLst>
              <a:ext uri="{FF2B5EF4-FFF2-40B4-BE49-F238E27FC236}">
                <a16:creationId xmlns:a16="http://schemas.microsoft.com/office/drawing/2014/main" id="{160AD7FB-3121-BE4C-B256-5592B86A16E5}"/>
              </a:ext>
            </a:extLst>
          </p:cNvPr>
          <p:cNvSpPr/>
          <p:nvPr/>
        </p:nvSpPr>
        <p:spPr>
          <a:xfrm>
            <a:off x="6279776" y="1767006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783E8C5-775D-9F4F-8867-CBF7191ADE96}"/>
              </a:ext>
            </a:extLst>
          </p:cNvPr>
          <p:cNvSpPr txBox="1"/>
          <p:nvPr/>
        </p:nvSpPr>
        <p:spPr>
          <a:xfrm>
            <a:off x="6453224" y="1854171"/>
            <a:ext cx="465268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empathizes my disappointment that 1stClass flight nonworking entertainmnt is worth $50....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2728715D-FB97-3846-BE10-B623A6C00B52}"/>
              </a:ext>
            </a:extLst>
          </p:cNvPr>
          <p:cNvSpPr/>
          <p:nvPr/>
        </p:nvSpPr>
        <p:spPr>
          <a:xfrm>
            <a:off x="6279776" y="4188317"/>
            <a:ext cx="5230906" cy="1460288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Flèche droite à entaille 36">
            <a:extLst>
              <a:ext uri="{FF2B5EF4-FFF2-40B4-BE49-F238E27FC236}">
                <a16:creationId xmlns:a16="http://schemas.microsoft.com/office/drawing/2014/main" id="{58CEB763-7A8D-6E43-B24D-B6897BEB6AD8}"/>
              </a:ext>
            </a:extLst>
          </p:cNvPr>
          <p:cNvSpPr/>
          <p:nvPr/>
        </p:nvSpPr>
        <p:spPr>
          <a:xfrm rot="5400000">
            <a:off x="8487334" y="3515461"/>
            <a:ext cx="681318" cy="389965"/>
          </a:xfrm>
          <a:prstGeom prst="notchedRightArrow">
            <a:avLst>
              <a:gd name="adj1" fmla="val 43104"/>
              <a:gd name="adj2" fmla="val 5172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8442857-F3CA-B84F-8035-399D38C77D44}"/>
              </a:ext>
            </a:extLst>
          </p:cNvPr>
          <p:cNvSpPr txBox="1"/>
          <p:nvPr/>
        </p:nvSpPr>
        <p:spPr>
          <a:xfrm>
            <a:off x="6453224" y="4473922"/>
            <a:ext cx="46526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@united empath my disappoint that 1stClass flight nonwork entertainmnt is worth $50....</a:t>
            </a: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A15A066-B9C8-9F49-AF25-FF6B8A097F28}"/>
              </a:ext>
            </a:extLst>
          </p:cNvPr>
          <p:cNvCxnSpPr>
            <a:cxnSpLocks/>
          </p:cNvCxnSpPr>
          <p:nvPr/>
        </p:nvCxnSpPr>
        <p:spPr>
          <a:xfrm>
            <a:off x="7991061" y="2689711"/>
            <a:ext cx="109993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F6D92F53-A4B8-1043-9FC0-355B2B26802B}"/>
              </a:ext>
            </a:extLst>
          </p:cNvPr>
          <p:cNvCxnSpPr>
            <a:cxnSpLocks/>
          </p:cNvCxnSpPr>
          <p:nvPr/>
        </p:nvCxnSpPr>
        <p:spPr>
          <a:xfrm>
            <a:off x="7371813" y="2278894"/>
            <a:ext cx="106982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79CAD40-9FA5-5242-9EC1-B5FCAFC0A137}"/>
              </a:ext>
            </a:extLst>
          </p:cNvPr>
          <p:cNvCxnSpPr>
            <a:cxnSpLocks/>
          </p:cNvCxnSpPr>
          <p:nvPr/>
        </p:nvCxnSpPr>
        <p:spPr>
          <a:xfrm>
            <a:off x="8890705" y="2278894"/>
            <a:ext cx="14724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09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8" grpId="0" animBg="1"/>
      <p:bldP spid="37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Préparation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21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DB0E5-8E7C-A147-9517-1E1ABE063728}"/>
              </a:ext>
            </a:extLst>
          </p:cNvPr>
          <p:cNvSpPr txBox="1"/>
          <p:nvPr/>
        </p:nvSpPr>
        <p:spPr>
          <a:xfrm>
            <a:off x="217715" y="1767006"/>
            <a:ext cx="3536546" cy="1258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fr-MA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Vectorisation de mots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CountVectorizer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TF-IDF </a:t>
            </a: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Vectorizer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0A92B5-9F06-7C4A-9294-F83C66B7EFDA}"/>
              </a:ext>
            </a:extLst>
          </p:cNvPr>
          <p:cNvSpPr txBox="1"/>
          <p:nvPr/>
        </p:nvSpPr>
        <p:spPr>
          <a:xfrm>
            <a:off x="7447461" y="1426189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MA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CountVectorizer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98B348ED-3958-D542-9F07-0EBE1A2B2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367353"/>
              </p:ext>
            </p:extLst>
          </p:nvPr>
        </p:nvGraphicFramePr>
        <p:xfrm>
          <a:off x="5534802" y="2092617"/>
          <a:ext cx="553864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6647">
                  <a:extLst>
                    <a:ext uri="{9D8B030D-6E8A-4147-A177-3AD203B41FA5}">
                      <a16:colId xmlns:a16="http://schemas.microsoft.com/office/drawing/2014/main" val="2929876574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354489357"/>
                    </a:ext>
                  </a:extLst>
                </a:gridCol>
                <a:gridCol w="707367">
                  <a:extLst>
                    <a:ext uri="{9D8B030D-6E8A-4147-A177-3AD203B41FA5}">
                      <a16:colId xmlns:a16="http://schemas.microsoft.com/office/drawing/2014/main" val="1466088214"/>
                    </a:ext>
                  </a:extLst>
                </a:gridCol>
                <a:gridCol w="1604513">
                  <a:extLst>
                    <a:ext uri="{9D8B030D-6E8A-4147-A177-3AD203B41FA5}">
                      <a16:colId xmlns:a16="http://schemas.microsoft.com/office/drawing/2014/main" val="2774896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love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programming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8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love programming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2200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programming also love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9109168"/>
                  </a:ext>
                </a:extLst>
              </a:tr>
            </a:tbl>
          </a:graphicData>
        </a:graphic>
      </p:graphicFrame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C8BD3B40-0544-1E47-97AC-19A13A1F5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14088"/>
              </p:ext>
            </p:extLst>
          </p:nvPr>
        </p:nvGraphicFramePr>
        <p:xfrm>
          <a:off x="5222813" y="4795412"/>
          <a:ext cx="616261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8753">
                  <a:extLst>
                    <a:ext uri="{9D8B030D-6E8A-4147-A177-3AD203B41FA5}">
                      <a16:colId xmlns:a16="http://schemas.microsoft.com/office/drawing/2014/main" val="2929876574"/>
                    </a:ext>
                  </a:extLst>
                </a:gridCol>
                <a:gridCol w="1121434">
                  <a:extLst>
                    <a:ext uri="{9D8B030D-6E8A-4147-A177-3AD203B41FA5}">
                      <a16:colId xmlns:a16="http://schemas.microsoft.com/office/drawing/2014/main" val="354489357"/>
                    </a:ext>
                  </a:extLst>
                </a:gridCol>
                <a:gridCol w="1104181">
                  <a:extLst>
                    <a:ext uri="{9D8B030D-6E8A-4147-A177-3AD203B41FA5}">
                      <a16:colId xmlns:a16="http://schemas.microsoft.com/office/drawing/2014/main" val="1466088214"/>
                    </a:ext>
                  </a:extLst>
                </a:gridCol>
                <a:gridCol w="1518249">
                  <a:extLst>
                    <a:ext uri="{9D8B030D-6E8A-4147-A177-3AD203B41FA5}">
                      <a16:colId xmlns:a16="http://schemas.microsoft.com/office/drawing/2014/main" val="27748965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love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programming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68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love programming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0.000000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0.707107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0.707107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2200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programming also love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0.704909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0.501549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0.501549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9109168"/>
                  </a:ext>
                </a:extLst>
              </a:tr>
            </a:tbl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1FD74666-1B3C-7A4E-8632-A0BE98531294}"/>
              </a:ext>
            </a:extLst>
          </p:cNvPr>
          <p:cNvSpPr txBox="1"/>
          <p:nvPr/>
        </p:nvSpPr>
        <p:spPr>
          <a:xfrm>
            <a:off x="7294374" y="4047572"/>
            <a:ext cx="2632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MA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TF-IDF Vectorizer</a:t>
            </a:r>
          </a:p>
        </p:txBody>
      </p:sp>
    </p:spTree>
    <p:extLst>
      <p:ext uri="{BB962C8B-B14F-4D97-AF65-F5344CB8AC3E}">
        <p14:creationId xmlns:p14="http://schemas.microsoft.com/office/powerpoint/2010/main" val="265512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Préparation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22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DB0E5-8E7C-A147-9517-1E1ABE063728}"/>
              </a:ext>
            </a:extLst>
          </p:cNvPr>
          <p:cNvSpPr txBox="1"/>
          <p:nvPr/>
        </p:nvSpPr>
        <p:spPr>
          <a:xfrm>
            <a:off x="217715" y="1767006"/>
            <a:ext cx="347883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3"/>
            </a:pPr>
            <a:r>
              <a:rPr lang="fr-MA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Création de données</a:t>
            </a:r>
          </a:p>
          <a:p>
            <a:r>
              <a:rPr lang="fr-MA" sz="24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    </a:t>
            </a:r>
            <a:r>
              <a:rPr lang="fr-MA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d’apprentissage/test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Cross-validation</a:t>
            </a:r>
            <a:r>
              <a:rPr lang="fr-MA" dirty="0"/>
              <a:t> </a:t>
            </a:r>
            <a:endParaRPr lang="fr-MA" sz="2400" b="1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fr-MA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	</a:t>
            </a:r>
          </a:p>
        </p:txBody>
      </p:sp>
      <p:pic>
        <p:nvPicPr>
          <p:cNvPr id="9" name="Image 8" descr="Une image contenant signe, blanc&#10;&#10;Description générée automatiquement">
            <a:extLst>
              <a:ext uri="{FF2B5EF4-FFF2-40B4-BE49-F238E27FC236}">
                <a16:creationId xmlns:a16="http://schemas.microsoft.com/office/drawing/2014/main" id="{B78A7E20-5CBC-4F4A-A459-3F85718B4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18545" y="2130657"/>
            <a:ext cx="4886614" cy="29704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82379F-D3F7-714C-97EE-62FD318FD917}"/>
              </a:ext>
            </a:extLst>
          </p:cNvPr>
          <p:cNvSpPr/>
          <p:nvPr/>
        </p:nvSpPr>
        <p:spPr>
          <a:xfrm>
            <a:off x="7237708" y="2199984"/>
            <a:ext cx="3332136" cy="133440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E58384B0-A92F-6443-8B9C-33501B5D96ED}"/>
              </a:ext>
            </a:extLst>
          </p:cNvPr>
          <p:cNvSpPr/>
          <p:nvPr/>
        </p:nvSpPr>
        <p:spPr>
          <a:xfrm>
            <a:off x="5842861" y="2743198"/>
            <a:ext cx="1100379" cy="24797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6845A-C019-F44A-9029-8F1BDABA0F50}"/>
              </a:ext>
            </a:extLst>
          </p:cNvPr>
          <p:cNvSpPr/>
          <p:nvPr/>
        </p:nvSpPr>
        <p:spPr>
          <a:xfrm>
            <a:off x="7808562" y="3671545"/>
            <a:ext cx="3332136" cy="244457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FFE728BA-F63F-A34A-BA56-36B125D649CF}"/>
              </a:ext>
            </a:extLst>
          </p:cNvPr>
          <p:cNvSpPr/>
          <p:nvPr/>
        </p:nvSpPr>
        <p:spPr>
          <a:xfrm>
            <a:off x="6376260" y="4769845"/>
            <a:ext cx="1100379" cy="24797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11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  <p:bldP spid="14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Construction des modèles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23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338CA2F-BC2F-5D42-9BB6-AEEFC061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033" y="1381290"/>
            <a:ext cx="7255933" cy="45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Évaluation et résultats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24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8030D56C-B0BA-7B4A-A016-8CA2B8058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028912"/>
              </p:ext>
            </p:extLst>
          </p:nvPr>
        </p:nvGraphicFramePr>
        <p:xfrm>
          <a:off x="2350877" y="1863410"/>
          <a:ext cx="7490245" cy="241845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41724">
                  <a:extLst>
                    <a:ext uri="{9D8B030D-6E8A-4147-A177-3AD203B41FA5}">
                      <a16:colId xmlns:a16="http://schemas.microsoft.com/office/drawing/2014/main" val="3902566880"/>
                    </a:ext>
                  </a:extLst>
                </a:gridCol>
                <a:gridCol w="1341724">
                  <a:extLst>
                    <a:ext uri="{9D8B030D-6E8A-4147-A177-3AD203B41FA5}">
                      <a16:colId xmlns:a16="http://schemas.microsoft.com/office/drawing/2014/main" val="3304656832"/>
                    </a:ext>
                  </a:extLst>
                </a:gridCol>
                <a:gridCol w="609694">
                  <a:extLst>
                    <a:ext uri="{9D8B030D-6E8A-4147-A177-3AD203B41FA5}">
                      <a16:colId xmlns:a16="http://schemas.microsoft.com/office/drawing/2014/main" val="3090376725"/>
                    </a:ext>
                  </a:extLst>
                </a:gridCol>
                <a:gridCol w="577292">
                  <a:extLst>
                    <a:ext uri="{9D8B030D-6E8A-4147-A177-3AD203B41FA5}">
                      <a16:colId xmlns:a16="http://schemas.microsoft.com/office/drawing/2014/main" val="3648477439"/>
                    </a:ext>
                  </a:extLst>
                </a:gridCol>
                <a:gridCol w="609033">
                  <a:extLst>
                    <a:ext uri="{9D8B030D-6E8A-4147-A177-3AD203B41FA5}">
                      <a16:colId xmlns:a16="http://schemas.microsoft.com/office/drawing/2014/main" val="2731748421"/>
                    </a:ext>
                  </a:extLst>
                </a:gridCol>
                <a:gridCol w="609694">
                  <a:extLst>
                    <a:ext uri="{9D8B030D-6E8A-4147-A177-3AD203B41FA5}">
                      <a16:colId xmlns:a16="http://schemas.microsoft.com/office/drawing/2014/main" val="1225045425"/>
                    </a:ext>
                  </a:extLst>
                </a:gridCol>
                <a:gridCol w="609694">
                  <a:extLst>
                    <a:ext uri="{9D8B030D-6E8A-4147-A177-3AD203B41FA5}">
                      <a16:colId xmlns:a16="http://schemas.microsoft.com/office/drawing/2014/main" val="1635220086"/>
                    </a:ext>
                  </a:extLst>
                </a:gridCol>
                <a:gridCol w="577292">
                  <a:extLst>
                    <a:ext uri="{9D8B030D-6E8A-4147-A177-3AD203B41FA5}">
                      <a16:colId xmlns:a16="http://schemas.microsoft.com/office/drawing/2014/main" val="2528182433"/>
                    </a:ext>
                  </a:extLst>
                </a:gridCol>
                <a:gridCol w="607049">
                  <a:extLst>
                    <a:ext uri="{9D8B030D-6E8A-4147-A177-3AD203B41FA5}">
                      <a16:colId xmlns:a16="http://schemas.microsoft.com/office/drawing/2014/main" val="3125722717"/>
                    </a:ext>
                  </a:extLst>
                </a:gridCol>
                <a:gridCol w="607049">
                  <a:extLst>
                    <a:ext uri="{9D8B030D-6E8A-4147-A177-3AD203B41FA5}">
                      <a16:colId xmlns:a16="http://schemas.microsoft.com/office/drawing/2014/main" val="3597251136"/>
                    </a:ext>
                  </a:extLst>
                </a:gridCol>
              </a:tblGrid>
              <a:tr h="65945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 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b="1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CountVectorizer</a:t>
                      </a:r>
                      <a:endParaRPr lang="fr-MA" sz="1100" b="1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b="1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TfidfVectorizer</a:t>
                      </a:r>
                      <a:endParaRPr lang="fr-MA" sz="1100" b="1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17336"/>
                  </a:ext>
                </a:extLst>
              </a:tr>
              <a:tr h="569461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precision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recall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f-score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accuracy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precision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recall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f-score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accuracy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74701"/>
                  </a:ext>
                </a:extLst>
              </a:tr>
              <a:tr h="59898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i="1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Modèle du sentiment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b="1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MultinomialNB</a:t>
                      </a:r>
                      <a:endParaRPr lang="fr-MA" sz="1100" b="1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0.79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0.80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0.79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0.80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0.77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0.77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0.74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0.77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6683052"/>
                  </a:ext>
                </a:extLst>
              </a:tr>
              <a:tr h="590552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fr-M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b="1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LogisticRegression</a:t>
                      </a:r>
                      <a:endParaRPr lang="fr-MA" sz="1100" b="1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0.80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0.81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0.80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0.81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0.79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0.78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0.79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solidFill>
                            <a:srgbClr val="000000"/>
                          </a:solidFill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0.79</a:t>
                      </a:r>
                      <a:endParaRPr lang="fr-MA" sz="14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1825729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D9992F7A-A4E0-E340-A1EA-103A76858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213466"/>
              </p:ext>
            </p:extLst>
          </p:nvPr>
        </p:nvGraphicFramePr>
        <p:xfrm>
          <a:off x="2350877" y="4281862"/>
          <a:ext cx="7490245" cy="118954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41724">
                  <a:extLst>
                    <a:ext uri="{9D8B030D-6E8A-4147-A177-3AD203B41FA5}">
                      <a16:colId xmlns:a16="http://schemas.microsoft.com/office/drawing/2014/main" val="99095034"/>
                    </a:ext>
                  </a:extLst>
                </a:gridCol>
                <a:gridCol w="1341724">
                  <a:extLst>
                    <a:ext uri="{9D8B030D-6E8A-4147-A177-3AD203B41FA5}">
                      <a16:colId xmlns:a16="http://schemas.microsoft.com/office/drawing/2014/main" val="3798333698"/>
                    </a:ext>
                  </a:extLst>
                </a:gridCol>
                <a:gridCol w="609694">
                  <a:extLst>
                    <a:ext uri="{9D8B030D-6E8A-4147-A177-3AD203B41FA5}">
                      <a16:colId xmlns:a16="http://schemas.microsoft.com/office/drawing/2014/main" val="239655254"/>
                    </a:ext>
                  </a:extLst>
                </a:gridCol>
                <a:gridCol w="577292">
                  <a:extLst>
                    <a:ext uri="{9D8B030D-6E8A-4147-A177-3AD203B41FA5}">
                      <a16:colId xmlns:a16="http://schemas.microsoft.com/office/drawing/2014/main" val="908063101"/>
                    </a:ext>
                  </a:extLst>
                </a:gridCol>
                <a:gridCol w="609033">
                  <a:extLst>
                    <a:ext uri="{9D8B030D-6E8A-4147-A177-3AD203B41FA5}">
                      <a16:colId xmlns:a16="http://schemas.microsoft.com/office/drawing/2014/main" val="2339175194"/>
                    </a:ext>
                  </a:extLst>
                </a:gridCol>
                <a:gridCol w="609694">
                  <a:extLst>
                    <a:ext uri="{9D8B030D-6E8A-4147-A177-3AD203B41FA5}">
                      <a16:colId xmlns:a16="http://schemas.microsoft.com/office/drawing/2014/main" val="79380224"/>
                    </a:ext>
                  </a:extLst>
                </a:gridCol>
                <a:gridCol w="609694">
                  <a:extLst>
                    <a:ext uri="{9D8B030D-6E8A-4147-A177-3AD203B41FA5}">
                      <a16:colId xmlns:a16="http://schemas.microsoft.com/office/drawing/2014/main" val="2858915046"/>
                    </a:ext>
                  </a:extLst>
                </a:gridCol>
                <a:gridCol w="577292">
                  <a:extLst>
                    <a:ext uri="{9D8B030D-6E8A-4147-A177-3AD203B41FA5}">
                      <a16:colId xmlns:a16="http://schemas.microsoft.com/office/drawing/2014/main" val="861151045"/>
                    </a:ext>
                  </a:extLst>
                </a:gridCol>
                <a:gridCol w="607049">
                  <a:extLst>
                    <a:ext uri="{9D8B030D-6E8A-4147-A177-3AD203B41FA5}">
                      <a16:colId xmlns:a16="http://schemas.microsoft.com/office/drawing/2014/main" val="3318632909"/>
                    </a:ext>
                  </a:extLst>
                </a:gridCol>
                <a:gridCol w="607049">
                  <a:extLst>
                    <a:ext uri="{9D8B030D-6E8A-4147-A177-3AD203B41FA5}">
                      <a16:colId xmlns:a16="http://schemas.microsoft.com/office/drawing/2014/main" val="1155660583"/>
                    </a:ext>
                  </a:extLst>
                </a:gridCol>
              </a:tblGrid>
              <a:tr h="59898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i="1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Modèle des raisons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b="1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MultinomialNB</a:t>
                      </a:r>
                      <a:endParaRPr lang="fr-MA" sz="1100" b="1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0.80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0.80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0.80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0.80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0.76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0.77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0.75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0.77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9767896"/>
                  </a:ext>
                </a:extLst>
              </a:tr>
              <a:tr h="590552"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fr-M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b="1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LogisticRegression</a:t>
                      </a:r>
                      <a:endParaRPr lang="fr-MA" sz="1100" b="1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0.78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0.78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0.78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0.78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0.78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0.77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0.76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MA" sz="1100" kern="18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0.77</a:t>
                      </a:r>
                      <a:endParaRPr lang="fr-MA" sz="11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0708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9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C674BC7-A556-7443-963E-C58068AA54EF}"/>
              </a:ext>
            </a:extLst>
          </p:cNvPr>
          <p:cNvSpPr txBox="1"/>
          <p:nvPr/>
        </p:nvSpPr>
        <p:spPr>
          <a:xfrm>
            <a:off x="1456727" y="2029704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L’interface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284C67F-40BF-8E41-806C-9BED687D774E}"/>
              </a:ext>
            </a:extLst>
          </p:cNvPr>
          <p:cNvCxnSpPr/>
          <p:nvPr/>
        </p:nvCxnSpPr>
        <p:spPr>
          <a:xfrm>
            <a:off x="1561658" y="2953034"/>
            <a:ext cx="93110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37D23C5-D992-F247-B6DF-77522F9D26FF}"/>
              </a:ext>
            </a:extLst>
          </p:cNvPr>
          <p:cNvCxnSpPr>
            <a:cxnSpLocks/>
          </p:cNvCxnSpPr>
          <p:nvPr/>
        </p:nvCxnSpPr>
        <p:spPr>
          <a:xfrm>
            <a:off x="1562582" y="2953034"/>
            <a:ext cx="2056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3F42650-DAD9-C842-8381-8D9CA1537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5D23ED-0ABB-5645-BD59-C1F3DC5A6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25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29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9826C1F-16AE-694A-B801-DE676891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2927350"/>
            <a:ext cx="9994900" cy="1003300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B69EF9-29D4-8B40-A864-536CF9B5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F756B7-7138-9B44-B401-20F29FD8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26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2517AFC-43A5-7E44-9FF2-8564340FC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069" y="2119674"/>
            <a:ext cx="1167720" cy="1501354"/>
          </a:xfrm>
          <a:prstGeom prst="rect">
            <a:avLst/>
          </a:prstGeom>
        </p:spPr>
      </p:pic>
      <p:pic>
        <p:nvPicPr>
          <p:cNvPr id="13" name="Image 1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080D94FD-33B5-DC48-B41E-B89E2282D0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9680"/>
          <a:stretch/>
        </p:blipFill>
        <p:spPr>
          <a:xfrm>
            <a:off x="6149078" y="1833391"/>
            <a:ext cx="1507143" cy="1621788"/>
          </a:xfrm>
          <a:prstGeom prst="rect">
            <a:avLst/>
          </a:prstGeom>
        </p:spPr>
      </p:pic>
      <p:pic>
        <p:nvPicPr>
          <p:cNvPr id="15" name="Image 14" descr="Une image contenant objet, noir, football, tracté&#10;&#10;Description générée automatiquement">
            <a:extLst>
              <a:ext uri="{FF2B5EF4-FFF2-40B4-BE49-F238E27FC236}">
                <a16:creationId xmlns:a16="http://schemas.microsoft.com/office/drawing/2014/main" id="{C78CC20F-13FC-8140-9F41-4018F7375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3276" y="4329522"/>
            <a:ext cx="1218901" cy="139970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620C200-A6EB-5548-8132-0EADEF33D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2854" y="2148026"/>
            <a:ext cx="1101448" cy="1101448"/>
          </a:xfrm>
          <a:prstGeom prst="rect">
            <a:avLst/>
          </a:prstGeom>
        </p:spPr>
      </p:pic>
      <p:pic>
        <p:nvPicPr>
          <p:cNvPr id="19" name="Image 18" descr="Une image contenant assis, assiette, noir, signe&#10;&#10;Description générée automatiquement">
            <a:extLst>
              <a:ext uri="{FF2B5EF4-FFF2-40B4-BE49-F238E27FC236}">
                <a16:creationId xmlns:a16="http://schemas.microsoft.com/office/drawing/2014/main" id="{85CA434D-4152-6D4A-9D01-EDEA36F91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3457" y="4580754"/>
            <a:ext cx="2685822" cy="895274"/>
          </a:xfrm>
          <a:prstGeom prst="rect">
            <a:avLst/>
          </a:prstGeom>
        </p:spPr>
      </p:pic>
      <p:pic>
        <p:nvPicPr>
          <p:cNvPr id="21" name="Image 20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A1AB4A87-8240-2446-B9FB-90ED0F7CF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1226" y="3708984"/>
            <a:ext cx="1939186" cy="775674"/>
          </a:xfrm>
          <a:prstGeom prst="rect">
            <a:avLst/>
          </a:prstGeom>
        </p:spPr>
      </p:pic>
      <p:pic>
        <p:nvPicPr>
          <p:cNvPr id="23" name="Image 22" descr="Une image contenant signe, dessin, assiette, rouge&#10;&#10;Description générée automatiquement">
            <a:extLst>
              <a:ext uri="{FF2B5EF4-FFF2-40B4-BE49-F238E27FC236}">
                <a16:creationId xmlns:a16="http://schemas.microsoft.com/office/drawing/2014/main" id="{F653DF28-E008-6342-88A9-5DB91B3FD9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7552" y="3708984"/>
            <a:ext cx="1363003" cy="653816"/>
          </a:xfrm>
          <a:prstGeom prst="rect">
            <a:avLst/>
          </a:prstGeom>
        </p:spPr>
      </p:pic>
      <p:pic>
        <p:nvPicPr>
          <p:cNvPr id="25" name="Image 2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031935D-6194-5C45-8BB0-CFD228B1337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9508" r="21625" b="55164"/>
          <a:stretch/>
        </p:blipFill>
        <p:spPr>
          <a:xfrm>
            <a:off x="274707" y="2217845"/>
            <a:ext cx="1299288" cy="10033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02D027B-1D8D-A444-8BF3-07870047CF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400" y="3175566"/>
            <a:ext cx="1863717" cy="1003301"/>
          </a:xfrm>
          <a:prstGeom prst="rect">
            <a:avLst/>
          </a:prstGeom>
        </p:spPr>
      </p:pic>
      <p:pic>
        <p:nvPicPr>
          <p:cNvPr id="29" name="Image 28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523415E8-72D1-8D4B-ACEC-35FB58C273E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506" t="27300" r="9522" b="27385"/>
          <a:stretch/>
        </p:blipFill>
        <p:spPr>
          <a:xfrm>
            <a:off x="4524583" y="2385087"/>
            <a:ext cx="1291668" cy="722846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1AAF75E-6783-084F-B6C0-03E95C480E75}"/>
              </a:ext>
            </a:extLst>
          </p:cNvPr>
          <p:cNvCxnSpPr>
            <a:cxnSpLocks/>
          </p:cNvCxnSpPr>
          <p:nvPr/>
        </p:nvCxnSpPr>
        <p:spPr>
          <a:xfrm>
            <a:off x="6088380" y="1998368"/>
            <a:ext cx="7620" cy="30192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775B47E9-57FA-6647-A942-CAA9B61DC692}"/>
              </a:ext>
            </a:extLst>
          </p:cNvPr>
          <p:cNvSpPr txBox="1"/>
          <p:nvPr/>
        </p:nvSpPr>
        <p:spPr>
          <a:xfrm>
            <a:off x="1231341" y="1585861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Construction des modèles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5BADB8B-8615-9547-9668-7B50C18FFFE0}"/>
              </a:ext>
            </a:extLst>
          </p:cNvPr>
          <p:cNvSpPr txBox="1"/>
          <p:nvPr/>
        </p:nvSpPr>
        <p:spPr>
          <a:xfrm>
            <a:off x="8035165" y="1581680"/>
            <a:ext cx="226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Application web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5FA5CED0-C280-2047-B738-D8E65D1740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18289" y="4535026"/>
            <a:ext cx="1676413" cy="86614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C3EA4645-7408-7E4A-B62A-51A05ECA6C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1407" y="2287589"/>
            <a:ext cx="2490161" cy="1004365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99546414-9783-5E4E-BF6C-1D673347BA5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33641" y="2042414"/>
            <a:ext cx="1583651" cy="1583651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0EAA283E-CBB8-534C-A974-52BAB144F9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60709" y="3553982"/>
            <a:ext cx="2334577" cy="900148"/>
          </a:xfrm>
          <a:prstGeom prst="rect">
            <a:avLst/>
          </a:prstGeom>
        </p:spPr>
      </p:pic>
      <p:pic>
        <p:nvPicPr>
          <p:cNvPr id="45" name="Graphique 44">
            <a:extLst>
              <a:ext uri="{FF2B5EF4-FFF2-40B4-BE49-F238E27FC236}">
                <a16:creationId xmlns:a16="http://schemas.microsoft.com/office/drawing/2014/main" id="{3F2A9819-7384-0B43-87D3-41980AEC71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62715" y="3099786"/>
            <a:ext cx="1223273" cy="112859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085A4F50-37A4-4F44-9D06-5BC2DF3D19D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35297" y="4412603"/>
            <a:ext cx="1890784" cy="730273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2A29F597-B925-2D45-BCB8-BCAFB4D5F6E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5547" y="4388945"/>
            <a:ext cx="2621090" cy="777590"/>
          </a:xfrm>
          <a:prstGeom prst="rect">
            <a:avLst/>
          </a:prstGeom>
        </p:spPr>
      </p:pic>
      <p:pic>
        <p:nvPicPr>
          <p:cNvPr id="51" name="Image 50" descr="Une image contenant dessin, fenêtre&#10;&#10;Description générée automatiquement">
            <a:extLst>
              <a:ext uri="{FF2B5EF4-FFF2-40B4-BE49-F238E27FC236}">
                <a16:creationId xmlns:a16="http://schemas.microsoft.com/office/drawing/2014/main" id="{E6677A95-0129-5647-BAC7-FD0E67B10DA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03649" y="3306380"/>
            <a:ext cx="2334577" cy="935053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E2EB0E08-2367-A24D-A174-C9FCAF2C5B4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9694" t="29047" r="9980" b="27942"/>
          <a:stretch/>
        </p:blipFill>
        <p:spPr>
          <a:xfrm>
            <a:off x="3743667" y="5785174"/>
            <a:ext cx="5324232" cy="8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3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6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C674BC7-A556-7443-963E-C58068AA54EF}"/>
              </a:ext>
            </a:extLst>
          </p:cNvPr>
          <p:cNvSpPr txBox="1"/>
          <p:nvPr/>
        </p:nvSpPr>
        <p:spPr>
          <a:xfrm>
            <a:off x="1456727" y="2029704"/>
            <a:ext cx="230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Conclusion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284C67F-40BF-8E41-806C-9BED687D774E}"/>
              </a:ext>
            </a:extLst>
          </p:cNvPr>
          <p:cNvCxnSpPr/>
          <p:nvPr/>
        </p:nvCxnSpPr>
        <p:spPr>
          <a:xfrm>
            <a:off x="1561658" y="2953034"/>
            <a:ext cx="93110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37D23C5-D992-F247-B6DF-77522F9D26FF}"/>
              </a:ext>
            </a:extLst>
          </p:cNvPr>
          <p:cNvCxnSpPr>
            <a:cxnSpLocks/>
          </p:cNvCxnSpPr>
          <p:nvPr/>
        </p:nvCxnSpPr>
        <p:spPr>
          <a:xfrm>
            <a:off x="1562582" y="2953034"/>
            <a:ext cx="20563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616842B-74FD-2C44-B430-45448CE5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F1D6B19-7BAE-A74B-8121-C987ECC6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27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F28FB88-E0CF-7C46-AA02-90DE5ED3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334453A-96C8-A54C-B88A-6CBE042793A9}"/>
              </a:ext>
            </a:extLst>
          </p:cNvPr>
          <p:cNvSpPr txBox="1"/>
          <p:nvPr/>
        </p:nvSpPr>
        <p:spPr>
          <a:xfrm>
            <a:off x="3184729" y="28156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....................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64A7A3B-13A9-C741-B453-5356AB7F5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28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9D7862F-740F-074F-A282-F121E76B4792}"/>
              </a:ext>
            </a:extLst>
          </p:cNvPr>
          <p:cNvSpPr txBox="1"/>
          <p:nvPr/>
        </p:nvSpPr>
        <p:spPr>
          <a:xfrm>
            <a:off x="5357487" y="28156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....................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F8F40A-D0D7-9E46-89E0-BAB814BEFE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9951" y="2764954"/>
            <a:ext cx="446779" cy="44677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E3A75DD-B562-5A45-8E7C-EE03B1693DED}"/>
              </a:ext>
            </a:extLst>
          </p:cNvPr>
          <p:cNvSpPr txBox="1"/>
          <p:nvPr/>
        </p:nvSpPr>
        <p:spPr>
          <a:xfrm>
            <a:off x="4318396" y="3485659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Identification </a:t>
            </a:r>
          </a:p>
          <a:p>
            <a:pPr algn="ctr"/>
            <a:r>
              <a:rPr lang="fr-FR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des sentiments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3968F07-276E-1C4E-A7C5-0B8165D5CB40}"/>
              </a:ext>
            </a:extLst>
          </p:cNvPr>
          <p:cNvSpPr txBox="1"/>
          <p:nvPr/>
        </p:nvSpPr>
        <p:spPr>
          <a:xfrm>
            <a:off x="6536839" y="3510294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Trie et gestion</a:t>
            </a:r>
          </a:p>
          <a:p>
            <a:pPr algn="ctr"/>
            <a:r>
              <a:rPr lang="fr-FR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des données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F45A61C-E0C9-9A46-9B1F-7C1AD100C6EF}"/>
              </a:ext>
            </a:extLst>
          </p:cNvPr>
          <p:cNvSpPr txBox="1"/>
          <p:nvPr/>
        </p:nvSpPr>
        <p:spPr>
          <a:xfrm>
            <a:off x="3817730" y="2815656"/>
            <a:ext cx="4556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Merci pour votre attention !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B2A7931-4D1B-7C4C-AA96-0ED57C06ACBB}"/>
              </a:ext>
            </a:extLst>
          </p:cNvPr>
          <p:cNvSpPr txBox="1"/>
          <p:nvPr/>
        </p:nvSpPr>
        <p:spPr>
          <a:xfrm>
            <a:off x="7530244" y="28156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....................</a:t>
            </a:r>
          </a:p>
        </p:txBody>
      </p:sp>
      <p:pic>
        <p:nvPicPr>
          <p:cNvPr id="29" name="Graphique 28" descr="Visage souriant noir">
            <a:extLst>
              <a:ext uri="{FF2B5EF4-FFF2-40B4-BE49-F238E27FC236}">
                <a16:creationId xmlns:a16="http://schemas.microsoft.com/office/drawing/2014/main" id="{25AF664D-49CE-844E-84F5-C76A36CDF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0971" y="2769005"/>
            <a:ext cx="523220" cy="523220"/>
          </a:xfrm>
          <a:prstGeom prst="rect">
            <a:avLst/>
          </a:prstGeom>
        </p:spPr>
      </p:pic>
      <p:pic>
        <p:nvPicPr>
          <p:cNvPr id="31" name="Graphique 30" descr="Base de données">
            <a:extLst>
              <a:ext uri="{FF2B5EF4-FFF2-40B4-BE49-F238E27FC236}">
                <a16:creationId xmlns:a16="http://schemas.microsoft.com/office/drawing/2014/main" id="{78D1C578-FE20-324F-941D-C8FACD337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8477" y="2777434"/>
            <a:ext cx="523220" cy="52322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6251EB6-DE7B-2145-A616-9506BEEE2045}"/>
              </a:ext>
            </a:extLst>
          </p:cNvPr>
          <p:cNvSpPr txBox="1"/>
          <p:nvPr/>
        </p:nvSpPr>
        <p:spPr>
          <a:xfrm>
            <a:off x="2275640" y="3491248"/>
            <a:ext cx="1109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Collecte </a:t>
            </a:r>
          </a:p>
          <a:p>
            <a:pPr algn="ctr"/>
            <a:r>
              <a:rPr lang="fr-FR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des données</a:t>
            </a:r>
          </a:p>
        </p:txBody>
      </p:sp>
      <p:pic>
        <p:nvPicPr>
          <p:cNvPr id="33" name="Graphique 32" descr="Internet">
            <a:extLst>
              <a:ext uri="{FF2B5EF4-FFF2-40B4-BE49-F238E27FC236}">
                <a16:creationId xmlns:a16="http://schemas.microsoft.com/office/drawing/2014/main" id="{E1F393E9-09BA-0B40-98C5-5644D32412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0756" y="2742230"/>
            <a:ext cx="608295" cy="60829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086793F-B83F-B144-BD80-FEE35EC762E9}"/>
              </a:ext>
            </a:extLst>
          </p:cNvPr>
          <p:cNvSpPr txBox="1"/>
          <p:nvPr/>
        </p:nvSpPr>
        <p:spPr>
          <a:xfrm>
            <a:off x="8274380" y="3510294"/>
            <a:ext cx="2087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Diffusion et Visualisation</a:t>
            </a:r>
          </a:p>
          <a:p>
            <a:pPr algn="ctr"/>
            <a:r>
              <a:rPr lang="fr-FR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des données</a:t>
            </a:r>
          </a:p>
        </p:txBody>
      </p:sp>
    </p:spTree>
    <p:extLst>
      <p:ext uri="{BB962C8B-B14F-4D97-AF65-F5344CB8AC3E}">
        <p14:creationId xmlns:p14="http://schemas.microsoft.com/office/powerpoint/2010/main" val="340069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6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6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1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1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6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6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1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1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6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6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1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1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6" presetID="42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6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2" grpId="0"/>
      <p:bldP spid="12" grpId="1"/>
      <p:bldP spid="12" grpId="2"/>
      <p:bldP spid="19" grpId="0"/>
      <p:bldP spid="19" grpId="1"/>
      <p:bldP spid="19" grpId="2"/>
      <p:bldP spid="21" grpId="0"/>
      <p:bldP spid="21" grpId="1"/>
      <p:bldP spid="21" grpId="2"/>
      <p:bldP spid="23" grpId="0"/>
      <p:bldP spid="15" grpId="0"/>
      <p:bldP spid="15" grpId="1"/>
      <p:bldP spid="15" grpId="2"/>
      <p:bldP spid="18" grpId="0"/>
      <p:bldP spid="18" grpId="1"/>
      <p:bldP spid="18" grpId="2"/>
      <p:bldP spid="22" grpId="0"/>
      <p:bldP spid="22" grpId="1"/>
      <p:bldP spid="22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63E2BB-A02E-444D-A560-A76125A0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9E0C69-BC8C-CD46-BF68-65FB6845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</a:t>
            </a:fld>
            <a:endParaRPr lang="fr-FR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5EEFD13-84DB-3445-9660-33AAC54EC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35"/>
          <a:stretch/>
        </p:blipFill>
        <p:spPr>
          <a:xfrm>
            <a:off x="1305688" y="2450133"/>
            <a:ext cx="10203424" cy="368014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4D97664C-7DD0-2647-B22F-F58157C49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99" y="1975749"/>
            <a:ext cx="8642401" cy="4006113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E9A5C955-A5DD-DD4E-8248-2A3E9344B8D4}"/>
              </a:ext>
            </a:extLst>
          </p:cNvPr>
          <p:cNvGrpSpPr/>
          <p:nvPr/>
        </p:nvGrpSpPr>
        <p:grpSpPr>
          <a:xfrm>
            <a:off x="3346946" y="1366248"/>
            <a:ext cx="5498108" cy="4602316"/>
            <a:chOff x="3346946" y="1366248"/>
            <a:chExt cx="5498108" cy="4602316"/>
          </a:xfrm>
        </p:grpSpPr>
        <p:pic>
          <p:nvPicPr>
            <p:cNvPr id="12" name="Image 11" descr="Une image contenant périphérique&#10;&#10;Description générée automatiquement">
              <a:extLst>
                <a:ext uri="{FF2B5EF4-FFF2-40B4-BE49-F238E27FC236}">
                  <a16:creationId xmlns:a16="http://schemas.microsoft.com/office/drawing/2014/main" id="{EACEB05F-B4B5-5E43-9428-2ACABCD09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6946" y="1366248"/>
              <a:ext cx="5498108" cy="4602316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7526A3C3-EF7B-9C43-8E8E-4A2AC034B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4600" y="3667406"/>
              <a:ext cx="622800" cy="62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26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C674BC7-A556-7443-963E-C58068AA54EF}"/>
              </a:ext>
            </a:extLst>
          </p:cNvPr>
          <p:cNvSpPr txBox="1"/>
          <p:nvPr/>
        </p:nvSpPr>
        <p:spPr>
          <a:xfrm>
            <a:off x="1430969" y="2029704"/>
            <a:ext cx="5452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Contexte général du projet</a:t>
            </a:r>
          </a:p>
          <a:p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284C67F-40BF-8E41-806C-9BED687D774E}"/>
              </a:ext>
            </a:extLst>
          </p:cNvPr>
          <p:cNvCxnSpPr/>
          <p:nvPr/>
        </p:nvCxnSpPr>
        <p:spPr>
          <a:xfrm>
            <a:off x="1561658" y="2953034"/>
            <a:ext cx="93110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37D23C5-D992-F247-B6DF-77522F9D26FF}"/>
              </a:ext>
            </a:extLst>
          </p:cNvPr>
          <p:cNvCxnSpPr>
            <a:cxnSpLocks/>
          </p:cNvCxnSpPr>
          <p:nvPr/>
        </p:nvCxnSpPr>
        <p:spPr>
          <a:xfrm>
            <a:off x="1562582" y="2953034"/>
            <a:ext cx="52446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04F48769-42EF-C946-9000-B2817CE3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3EAC039-274F-C44E-92B3-EE4C5577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3</a:t>
            </a:fld>
            <a:endParaRPr lang="fr-FR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8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Problématique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4AFDF72-A795-0F48-B365-B57824D1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9" y="926926"/>
            <a:ext cx="6612801" cy="322304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2615B92-B055-3444-BDAE-9812C478E67C}"/>
              </a:ext>
            </a:extLst>
          </p:cNvPr>
          <p:cNvSpPr txBox="1"/>
          <p:nvPr/>
        </p:nvSpPr>
        <p:spPr>
          <a:xfrm>
            <a:off x="1612796" y="4557791"/>
            <a:ext cx="8966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Comment peut-on </a:t>
            </a:r>
            <a:r>
              <a:rPr lang="fr-FR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collecter</a:t>
            </a:r>
            <a:r>
              <a:rPr lang="fr-FR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un ensemble de tweets, et par la suite </a:t>
            </a:r>
            <a:r>
              <a:rPr lang="fr-FR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extraire</a:t>
            </a:r>
            <a:r>
              <a:rPr lang="fr-FR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les réactions, les opinions, les critiques et les commentaires des gens à l'égard d’un produit ou service spécifique d'une compagnie aérienne?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13">
            <a:extLst>
              <a:ext uri="{FF2B5EF4-FFF2-40B4-BE49-F238E27FC236}">
                <a16:creationId xmlns:a16="http://schemas.microsoft.com/office/drawing/2014/main" id="{1D652EE2-7630-9C42-ACBA-94EA7311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EC7D356D-6DFD-0644-820D-9752E732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4</a:t>
            </a:fld>
            <a:endParaRPr lang="fr-FR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75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Objectif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</a:t>
            </a:fld>
            <a:endParaRPr lang="fr-FR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70" name="Image 69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F2964581-04EB-9C49-9C6F-1224BFD6E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65" y="1434793"/>
            <a:ext cx="4680000" cy="1808834"/>
          </a:xfrm>
          <a:prstGeom prst="rect">
            <a:avLst/>
          </a:prstGeom>
        </p:spPr>
      </p:pic>
      <p:pic>
        <p:nvPicPr>
          <p:cNvPr id="72" name="Image 71" descr="Une image contenant oiseau&#10;&#10;Description générée automatiquement">
            <a:extLst>
              <a:ext uri="{FF2B5EF4-FFF2-40B4-BE49-F238E27FC236}">
                <a16:creationId xmlns:a16="http://schemas.microsoft.com/office/drawing/2014/main" id="{C93E8843-E47A-1147-A88E-EA03BBFE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735" y="1429769"/>
            <a:ext cx="4680000" cy="1808834"/>
          </a:xfrm>
          <a:prstGeom prst="rect">
            <a:avLst/>
          </a:prstGeom>
        </p:spPr>
      </p:pic>
      <p:pic>
        <p:nvPicPr>
          <p:cNvPr id="74" name="Image 73" descr="Une image contenant oiseau&#10;&#10;Description générée automatiquement">
            <a:extLst>
              <a:ext uri="{FF2B5EF4-FFF2-40B4-BE49-F238E27FC236}">
                <a16:creationId xmlns:a16="http://schemas.microsoft.com/office/drawing/2014/main" id="{EF793B0A-4E02-3945-80A7-C78A6203F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65" y="3893060"/>
            <a:ext cx="4680000" cy="1808834"/>
          </a:xfrm>
          <a:prstGeom prst="rect">
            <a:avLst/>
          </a:prstGeom>
        </p:spPr>
      </p:pic>
      <p:pic>
        <p:nvPicPr>
          <p:cNvPr id="78" name="Image 77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6E0BD70E-20CE-3748-AB81-2E2DBB6E1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735" y="3893059"/>
            <a:ext cx="4680000" cy="1808835"/>
          </a:xfrm>
          <a:prstGeom prst="rect">
            <a:avLst/>
          </a:prstGeom>
        </p:spPr>
      </p:pic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D43535A-9AE7-C64D-982D-13DE7001F674}"/>
              </a:ext>
            </a:extLst>
          </p:cNvPr>
          <p:cNvSpPr/>
          <p:nvPr/>
        </p:nvSpPr>
        <p:spPr>
          <a:xfrm>
            <a:off x="716265" y="2024743"/>
            <a:ext cx="4680000" cy="58782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409235C4-2080-3841-B633-4B68A47552DC}"/>
              </a:ext>
            </a:extLst>
          </p:cNvPr>
          <p:cNvSpPr/>
          <p:nvPr/>
        </p:nvSpPr>
        <p:spPr>
          <a:xfrm>
            <a:off x="6795735" y="2024743"/>
            <a:ext cx="4680000" cy="58782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3C6D1F71-4247-9043-B1D7-65C3C2DE8CF5}"/>
              </a:ext>
            </a:extLst>
          </p:cNvPr>
          <p:cNvSpPr/>
          <p:nvPr/>
        </p:nvSpPr>
        <p:spPr>
          <a:xfrm>
            <a:off x="716265" y="4444657"/>
            <a:ext cx="4680000" cy="587828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88D2B2F7-0E20-6543-B7A5-DE9BABE2762B}"/>
              </a:ext>
            </a:extLst>
          </p:cNvPr>
          <p:cNvSpPr/>
          <p:nvPr/>
        </p:nvSpPr>
        <p:spPr>
          <a:xfrm>
            <a:off x="6779406" y="4444657"/>
            <a:ext cx="4680000" cy="587828"/>
          </a:xfrm>
          <a:prstGeom prst="round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58230238-6381-B14C-B965-007026CE2202}"/>
              </a:ext>
            </a:extLst>
          </p:cNvPr>
          <p:cNvSpPr txBox="1"/>
          <p:nvPr/>
        </p:nvSpPr>
        <p:spPr>
          <a:xfrm>
            <a:off x="6824589" y="5716884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Sentiment : </a:t>
            </a:r>
            <a:r>
              <a:rPr lang="fr-FR" sz="1400" b="1">
                <a:solidFill>
                  <a:srgbClr val="92D05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positive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CEE304F5-7270-FB4B-B06A-842C5CCF6632}"/>
              </a:ext>
            </a:extLst>
          </p:cNvPr>
          <p:cNvSpPr txBox="1"/>
          <p:nvPr/>
        </p:nvSpPr>
        <p:spPr>
          <a:xfrm>
            <a:off x="716265" y="5716884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Sentiment : </a:t>
            </a:r>
            <a:r>
              <a:rPr lang="fr-FR" sz="1400" b="1" err="1">
                <a:solidFill>
                  <a:schemeClr val="bg1">
                    <a:lumMod val="50000"/>
                  </a:schemeClr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neutral</a:t>
            </a:r>
            <a:endParaRPr lang="fr-FR" sz="1400" b="1">
              <a:solidFill>
                <a:schemeClr val="bg1">
                  <a:lumMod val="50000"/>
                </a:schemeClr>
              </a:solidFill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86FC57F-B47A-184B-B04E-10E97072F461}"/>
              </a:ext>
            </a:extLst>
          </p:cNvPr>
          <p:cNvSpPr txBox="1"/>
          <p:nvPr/>
        </p:nvSpPr>
        <p:spPr>
          <a:xfrm>
            <a:off x="716265" y="3285544"/>
            <a:ext cx="1809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Sentiment : </a:t>
            </a:r>
            <a:r>
              <a:rPr lang="fr-FR" sz="1400" b="1" err="1">
                <a:solidFill>
                  <a:srgbClr val="FF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negative</a:t>
            </a:r>
            <a:endParaRPr lang="fr-FR" sz="1400" b="1">
              <a:solidFill>
                <a:srgbClr val="FF0000"/>
              </a:solidFill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652E2576-590B-6041-BF5F-A15578795D6B}"/>
              </a:ext>
            </a:extLst>
          </p:cNvPr>
          <p:cNvSpPr txBox="1"/>
          <p:nvPr/>
        </p:nvSpPr>
        <p:spPr>
          <a:xfrm>
            <a:off x="6795735" y="3280064"/>
            <a:ext cx="1763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Sentiment : </a:t>
            </a:r>
            <a:r>
              <a:rPr lang="fr-FR" sz="1400" b="1" err="1">
                <a:solidFill>
                  <a:srgbClr val="FF00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negative</a:t>
            </a:r>
            <a:endParaRPr lang="fr-FR" sz="1400" b="1">
              <a:solidFill>
                <a:srgbClr val="FF0000"/>
              </a:solidFill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1DBDA0D8-0015-1546-B593-781E9A50A2C4}"/>
              </a:ext>
            </a:extLst>
          </p:cNvPr>
          <p:cNvSpPr txBox="1"/>
          <p:nvPr/>
        </p:nvSpPr>
        <p:spPr>
          <a:xfrm>
            <a:off x="3189915" y="3282529"/>
            <a:ext cx="2307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Reason</a:t>
            </a:r>
            <a:r>
              <a:rPr lang="fr-FR" sz="14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: </a:t>
            </a:r>
            <a:r>
              <a:rPr lang="fr-FR" sz="1400" b="1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food</a:t>
            </a:r>
            <a:r>
              <a:rPr lang="fr-FR" sz="14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&amp; </a:t>
            </a:r>
            <a:r>
              <a:rPr lang="fr-FR" sz="1400" b="1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beverages</a:t>
            </a:r>
            <a:r>
              <a:rPr lang="fr-FR" sz="14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</a:t>
            </a:r>
          </a:p>
        </p:txBody>
      </p: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5C6247A9-04D2-AE41-8E21-3ED7FFCB7437}"/>
              </a:ext>
            </a:extLst>
          </p:cNvPr>
          <p:cNvCxnSpPr/>
          <p:nvPr/>
        </p:nvCxnSpPr>
        <p:spPr>
          <a:xfrm>
            <a:off x="2217420" y="2293302"/>
            <a:ext cx="2594610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64FCA7D7-468C-2F41-AC14-76B89E2FEB37}"/>
              </a:ext>
            </a:extLst>
          </p:cNvPr>
          <p:cNvCxnSpPr>
            <a:cxnSpLocks/>
          </p:cNvCxnSpPr>
          <p:nvPr/>
        </p:nvCxnSpPr>
        <p:spPr>
          <a:xfrm>
            <a:off x="845820" y="2537142"/>
            <a:ext cx="4171950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313FEFFD-65C1-664D-AD79-9D97397E2F0E}"/>
              </a:ext>
            </a:extLst>
          </p:cNvPr>
          <p:cNvCxnSpPr>
            <a:cxnSpLocks/>
          </p:cNvCxnSpPr>
          <p:nvPr/>
        </p:nvCxnSpPr>
        <p:spPr>
          <a:xfrm>
            <a:off x="10148766" y="2329769"/>
            <a:ext cx="904044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1471F93A-C12A-AF44-99CA-48094BBA1DB3}"/>
              </a:ext>
            </a:extLst>
          </p:cNvPr>
          <p:cNvCxnSpPr>
            <a:cxnSpLocks/>
          </p:cNvCxnSpPr>
          <p:nvPr/>
        </p:nvCxnSpPr>
        <p:spPr>
          <a:xfrm>
            <a:off x="6918974" y="2561861"/>
            <a:ext cx="283014" cy="0"/>
          </a:xfrm>
          <a:prstGeom prst="line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802AD739-1DA9-FD44-B502-4D4D411F1EA2}"/>
              </a:ext>
            </a:extLst>
          </p:cNvPr>
          <p:cNvSpPr txBox="1"/>
          <p:nvPr/>
        </p:nvSpPr>
        <p:spPr>
          <a:xfrm>
            <a:off x="9532856" y="3274030"/>
            <a:ext cx="200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Reason</a:t>
            </a:r>
            <a:r>
              <a:rPr lang="fr-FR" sz="14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: </a:t>
            </a:r>
            <a:r>
              <a:rPr lang="fr-FR" sz="1400" b="1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ground</a:t>
            </a:r>
            <a:r>
              <a:rPr lang="fr-FR" sz="14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service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6DA8612-E371-0A4A-9B88-DA377A99E3C3}"/>
              </a:ext>
            </a:extLst>
          </p:cNvPr>
          <p:cNvSpPr/>
          <p:nvPr/>
        </p:nvSpPr>
        <p:spPr>
          <a:xfrm>
            <a:off x="716250" y="3262005"/>
            <a:ext cx="4680015" cy="32830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05B4694-C28F-584C-A5D4-6AA3A29324C7}"/>
              </a:ext>
            </a:extLst>
          </p:cNvPr>
          <p:cNvSpPr/>
          <p:nvPr/>
        </p:nvSpPr>
        <p:spPr>
          <a:xfrm>
            <a:off x="6795727" y="3254811"/>
            <a:ext cx="4680015" cy="32830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73CCA68-5B3B-A04B-B49E-A3206A5945A4}"/>
              </a:ext>
            </a:extLst>
          </p:cNvPr>
          <p:cNvSpPr/>
          <p:nvPr/>
        </p:nvSpPr>
        <p:spPr>
          <a:xfrm>
            <a:off x="716250" y="5697350"/>
            <a:ext cx="1661033" cy="32830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E4D390B-8B54-FC4A-88B2-234A43370D08}"/>
              </a:ext>
            </a:extLst>
          </p:cNvPr>
          <p:cNvSpPr/>
          <p:nvPr/>
        </p:nvSpPr>
        <p:spPr>
          <a:xfrm>
            <a:off x="6789394" y="5689390"/>
            <a:ext cx="1741111" cy="32830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45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/>
      <p:bldP spid="84" grpId="0"/>
      <p:bldP spid="85" grpId="0"/>
      <p:bldP spid="86" grpId="0"/>
      <p:bldP spid="87" grpId="0"/>
      <p:bldP spid="98" grpId="0"/>
      <p:bldP spid="99" grpId="0" animBg="1"/>
      <p:bldP spid="100" grpId="0" animBg="1"/>
      <p:bldP spid="101" grpId="0" animBg="1"/>
      <p:bldP spid="10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C674BC7-A556-7443-963E-C58068AA54EF}"/>
              </a:ext>
            </a:extLst>
          </p:cNvPr>
          <p:cNvSpPr txBox="1"/>
          <p:nvPr/>
        </p:nvSpPr>
        <p:spPr>
          <a:xfrm>
            <a:off x="1508243" y="2029704"/>
            <a:ext cx="4594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Analyse et Conception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284C67F-40BF-8E41-806C-9BED687D774E}"/>
              </a:ext>
            </a:extLst>
          </p:cNvPr>
          <p:cNvCxnSpPr/>
          <p:nvPr/>
        </p:nvCxnSpPr>
        <p:spPr>
          <a:xfrm>
            <a:off x="1561658" y="2953034"/>
            <a:ext cx="93110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37D23C5-D992-F247-B6DF-77522F9D26FF}"/>
              </a:ext>
            </a:extLst>
          </p:cNvPr>
          <p:cNvCxnSpPr>
            <a:cxnSpLocks/>
          </p:cNvCxnSpPr>
          <p:nvPr/>
        </p:nvCxnSpPr>
        <p:spPr>
          <a:xfrm>
            <a:off x="1562582" y="2953034"/>
            <a:ext cx="44132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330539-605E-C84E-814A-AE7796A72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FDD5C1-033D-904E-924C-D10C4142D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6</a:t>
            </a:fld>
            <a:endParaRPr lang="fr-FR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57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Vue d’ensemble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963E2BB-A02E-444D-A560-A76125A0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9E0C69-BC8C-CD46-BF68-65FB6845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7</a:t>
            </a:fld>
            <a:endParaRPr lang="fr-FR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D4DC7AC-193D-9F49-AC29-7907C7B362CC}"/>
              </a:ext>
            </a:extLst>
          </p:cNvPr>
          <p:cNvSpPr txBox="1"/>
          <p:nvPr/>
        </p:nvSpPr>
        <p:spPr>
          <a:xfrm>
            <a:off x="1702804" y="1669546"/>
            <a:ext cx="8786391" cy="444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MA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L'approche utilise les avis des passagers recueillis sur le service de micro-blog Twitter. </a:t>
            </a:r>
          </a:p>
          <a:p>
            <a:pPr>
              <a:lnSpc>
                <a:spcPct val="150000"/>
              </a:lnSpc>
            </a:pPr>
            <a:endParaRPr lang="fr-MA" sz="9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MA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Élaboration d'une stratégie de prétraitement pour gérer la suppression des informations sans importance. </a:t>
            </a:r>
            <a:endParaRPr lang="fr-MA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>
              <a:lnSpc>
                <a:spcPct val="150000"/>
              </a:lnSpc>
            </a:pPr>
            <a:endParaRPr lang="fr-MA" sz="9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MA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La représentation des tokens en tant que sparse matrix et application du pipelining pour améliorer les performances des classifieurs. </a:t>
            </a:r>
            <a:endParaRPr lang="fr-MA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>
              <a:lnSpc>
                <a:spcPct val="150000"/>
              </a:lnSpc>
            </a:pPr>
            <a:endParaRPr lang="fr-MA" sz="9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fr-MA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Représentation graphique des données sentimentalement analysées via une application Web qui permet de comparer les compagnies aériennes. </a:t>
            </a:r>
            <a:endParaRPr lang="fr-MA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>
              <a:lnSpc>
                <a:spcPct val="150000"/>
              </a:lnSpc>
            </a:pPr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27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3E7B87-9958-2F40-B30B-CD1CD393FA03}"/>
              </a:ext>
            </a:extLst>
          </p:cNvPr>
          <p:cNvSpPr/>
          <p:nvPr/>
        </p:nvSpPr>
        <p:spPr>
          <a:xfrm>
            <a:off x="0" y="0"/>
            <a:ext cx="12192000" cy="926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fr-FR" sz="3200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Analyse exploratoire des données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44D666-CB8E-694C-943E-A1ADE5B85BBC}"/>
              </a:ext>
            </a:extLst>
          </p:cNvPr>
          <p:cNvSpPr/>
          <p:nvPr/>
        </p:nvSpPr>
        <p:spPr>
          <a:xfrm>
            <a:off x="0" y="932744"/>
            <a:ext cx="1219200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0E77C58-FC82-774B-B7D1-6D3F2838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736BEB-F1C4-A04E-9C69-D1AA845D5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B95F-DD5E-1642-9E23-241AE992BF2D}" type="slidenum">
              <a:rPr lang="fr-FR" smtClean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8</a:t>
            </a:fld>
            <a:endParaRPr lang="fr-FR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6" name="Image 5" descr="Une image contenant capture d’écran, moniteur&#10;&#10;Description générée automatiquement">
            <a:extLst>
              <a:ext uri="{FF2B5EF4-FFF2-40B4-BE49-F238E27FC236}">
                <a16:creationId xmlns:a16="http://schemas.microsoft.com/office/drawing/2014/main" id="{89B036DA-41BF-6748-B40A-A61392481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5" t="30866" r="19143" b="10082"/>
          <a:stretch/>
        </p:blipFill>
        <p:spPr>
          <a:xfrm>
            <a:off x="2358993" y="1279350"/>
            <a:ext cx="7474013" cy="477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6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19610</TotalTime>
  <Words>995</Words>
  <Application>Microsoft Macintosh PowerPoint</Application>
  <PresentationFormat>Grand écran</PresentationFormat>
  <Paragraphs>281</Paragraphs>
  <Slides>29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CMU Bright Roman</vt:lpstr>
      <vt:lpstr>CMU Sans Serif Medium</vt:lpstr>
      <vt:lpstr>Wingdings</vt:lpstr>
      <vt:lpstr>Thème Office</vt:lpstr>
      <vt:lpstr>  Conception et réalisation d’une solution d'analyse des Tweets à l’aide d'une analyse des sentiments basée sur les aspects, appliquée sur les compagnies aériennes.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 de fin d’études   Conception et réalisation d’une solution d'analyse des Tweets à l’aide d'une analyse des sentiments basée sur les aspects appliquée à l'industrie aéronautique.</dc:title>
  <dc:creator>SALAH EDDINE LABIAD</dc:creator>
  <cp:lastModifiedBy>SALAH EDDINE LABIAD</cp:lastModifiedBy>
  <cp:revision>23</cp:revision>
  <dcterms:created xsi:type="dcterms:W3CDTF">2020-05-21T22:47:49Z</dcterms:created>
  <dcterms:modified xsi:type="dcterms:W3CDTF">2020-06-28T00:52:55Z</dcterms:modified>
</cp:coreProperties>
</file>